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7"/>
  </p:notesMasterIdLst>
  <p:handoutMasterIdLst>
    <p:handoutMasterId r:id="rId18"/>
  </p:handoutMasterIdLst>
  <p:sldIdLst>
    <p:sldId id="298" r:id="rId2"/>
    <p:sldId id="294" r:id="rId3"/>
    <p:sldId id="299" r:id="rId4"/>
    <p:sldId id="300" r:id="rId5"/>
    <p:sldId id="316" r:id="rId6"/>
    <p:sldId id="301" r:id="rId7"/>
    <p:sldId id="273" r:id="rId8"/>
    <p:sldId id="275" r:id="rId9"/>
    <p:sldId id="276" r:id="rId10"/>
    <p:sldId id="278" r:id="rId11"/>
    <p:sldId id="280" r:id="rId12"/>
    <p:sldId id="282" r:id="rId13"/>
    <p:sldId id="283" r:id="rId14"/>
    <p:sldId id="285" r:id="rId15"/>
    <p:sldId id="287" r:id="rId16"/>
  </p:sldIdLst>
  <p:sldSz cx="9144000" cy="6858000" type="screen4x3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1" autoAdjust="0"/>
    <p:restoredTop sz="86343" autoAdjust="0"/>
  </p:normalViewPr>
  <p:slideViewPr>
    <p:cSldViewPr>
      <p:cViewPr varScale="1">
        <p:scale>
          <a:sx n="93" d="100"/>
          <a:sy n="93" d="100"/>
        </p:scale>
        <p:origin x="145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276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5" Type="http://schemas.openxmlformats.org/officeDocument/2006/relationships/slide" Target="slides/slide6.xml"/><Relationship Id="rId4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2F4DA7-03B9-B742-8F25-579217C0C9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8349A-FA00-0E40-B1E7-A4158C53BE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179A9-7E5D-A741-9A35-D9D622CD4747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F4D97-1073-FF4C-854F-BBBBEB6953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F9ABF-2EF7-914B-ACF9-7C62A474B9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6AF9B-D75C-0644-8FA9-662EFD0CE2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81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Use existing video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31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Use existing video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30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Use existing video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45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Use existing video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06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/>
          <a:srcRect l="5555" t="26824" b="21212"/>
          <a:stretch/>
        </p:blipFill>
        <p:spPr>
          <a:xfrm>
            <a:off x="152400" y="6324600"/>
            <a:ext cx="2806700" cy="441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7772400" cy="1752600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64001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Click To Edit Header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4419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41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Click To Edit Header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0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96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Header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68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774795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96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143000" y="2819400"/>
            <a:ext cx="6647540" cy="743891"/>
            <a:chOff x="867079" y="4648198"/>
            <a:chExt cx="5333334" cy="596826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079" y="4648199"/>
              <a:ext cx="5333334" cy="5968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4"/>
            <a:stretch/>
          </p:blipFill>
          <p:spPr>
            <a:xfrm>
              <a:off x="1425726" y="4648198"/>
              <a:ext cx="4774687" cy="596825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1905000"/>
            <a:ext cx="9144000" cy="26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0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100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100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8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702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ontent Placeholder 2"/>
          <p:cNvSpPr>
            <a:spLocks noGrp="1" noChangeArrowheads="1"/>
          </p:cNvSpPr>
          <p:nvPr>
            <p:ph idx="4294967295"/>
          </p:nvPr>
        </p:nvSpPr>
        <p:spPr>
          <a:xfrm>
            <a:off x="457200" y="7620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“Computers in the future may weigh no more than 1.5 tons.”</a:t>
            </a:r>
          </a:p>
          <a:p>
            <a:pPr marL="0" indent="0" algn="r">
              <a:buNone/>
            </a:pPr>
            <a:r>
              <a:rPr lang="en-US" altLang="en-US" sz="2800" i="1" dirty="0"/>
              <a:t>—Popular Mechanics, </a:t>
            </a:r>
            <a:r>
              <a:rPr lang="en-US" altLang="en-US" sz="2800" dirty="0"/>
              <a:t>1949</a:t>
            </a:r>
          </a:p>
        </p:txBody>
      </p:sp>
    </p:spTree>
    <p:extLst>
      <p:ext uri="{BB962C8B-B14F-4D97-AF65-F5344CB8AC3E}">
        <p14:creationId xmlns:p14="http://schemas.microsoft.com/office/powerpoint/2010/main" val="1886358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Exponential Smoothing</a:t>
            </a:r>
          </a:p>
        </p:txBody>
      </p:sp>
      <p:sp>
        <p:nvSpPr>
          <p:cNvPr id="16387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More rigorous and accurate (generally), but less intuitive</a:t>
            </a:r>
          </a:p>
          <a:p>
            <a:r>
              <a:rPr lang="en-US" altLang="en-US" dirty="0"/>
              <a:t>Each forecast is a weighted average of the previous data point and the previous </a:t>
            </a:r>
            <a:r>
              <a:rPr lang="en-US" altLang="en-US" b="1" dirty="0"/>
              <a:t>forecast</a:t>
            </a:r>
          </a:p>
          <a:p>
            <a:r>
              <a:rPr lang="en-US" altLang="en-US" dirty="0"/>
              <a:t>Incorporates every previous data point into each forecast, with more emphasis on more recent data</a:t>
            </a:r>
          </a:p>
        </p:txBody>
      </p:sp>
    </p:spTree>
    <p:extLst>
      <p:ext uri="{BB962C8B-B14F-4D97-AF65-F5344CB8AC3E}">
        <p14:creationId xmlns:p14="http://schemas.microsoft.com/office/powerpoint/2010/main" val="403318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857500"/>
            <a:ext cx="38862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Exponential Smoothing: Weights</a:t>
            </a:r>
          </a:p>
        </p:txBody>
      </p:sp>
      <p:sp>
        <p:nvSpPr>
          <p:cNvPr id="1741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Exponential smoothing formula: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524000" y="4800600"/>
            <a:ext cx="3048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Arial" panose="020B0604020202020204" pitchFamily="34" charset="0"/>
              </a:rPr>
              <a:t>Smoothing constant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257800" y="4800600"/>
            <a:ext cx="3048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>
                <a:latin typeface="Arial" panose="020B0604020202020204" pitchFamily="34" charset="0"/>
              </a:rPr>
              <a:t>Damping factor</a:t>
            </a:r>
          </a:p>
        </p:txBody>
      </p:sp>
      <p:cxnSp>
        <p:nvCxnSpPr>
          <p:cNvPr id="8" name="Straight Arrow Connector 7"/>
          <p:cNvCxnSpPr>
            <a:cxnSpLocks noChangeShapeType="1"/>
            <a:stCxn id="5" idx="0"/>
          </p:cNvCxnSpPr>
          <p:nvPr/>
        </p:nvCxnSpPr>
        <p:spPr bwMode="auto">
          <a:xfrm flipV="1">
            <a:off x="3048000" y="3451225"/>
            <a:ext cx="381000" cy="13493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3276600" y="2971800"/>
            <a:ext cx="457200" cy="457200"/>
          </a:xfrm>
          <a:prstGeom prst="ellipse">
            <a:avLst/>
          </a:prstGeom>
          <a:noFill/>
          <a:ln w="28575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4495800" y="2797175"/>
            <a:ext cx="1219200" cy="752475"/>
          </a:xfrm>
          <a:prstGeom prst="ellipse">
            <a:avLst/>
          </a:prstGeom>
          <a:noFill/>
          <a:ln w="28575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 flipV="1">
            <a:off x="5143500" y="3549650"/>
            <a:ext cx="952500" cy="125095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12812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Exponential Smoothing (</a:t>
            </a:r>
            <a:r>
              <a:rPr lang="el-GR" altLang="en-US" dirty="0"/>
              <a:t>α</a:t>
            </a:r>
            <a:r>
              <a:rPr lang="en-US" altLang="en-US" dirty="0"/>
              <a:t> = 0.5)</a:t>
            </a:r>
          </a:p>
        </p:txBody>
      </p:sp>
      <p:cxnSp>
        <p:nvCxnSpPr>
          <p:cNvPr id="18435" name="Straight Arrow Connector 5" descr="Animated chart illustrating exponential smoothing"/>
          <p:cNvCxnSpPr>
            <a:cxnSpLocks noChangeShapeType="1"/>
          </p:cNvCxnSpPr>
          <p:nvPr/>
        </p:nvCxnSpPr>
        <p:spPr bwMode="auto">
          <a:xfrm flipV="1">
            <a:off x="2168753" y="1447800"/>
            <a:ext cx="0" cy="4590585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6" name="Straight Arrow Connector 7" descr="Animated chart illustrating exponential smoothing"/>
          <p:cNvCxnSpPr>
            <a:cxnSpLocks noChangeShapeType="1"/>
          </p:cNvCxnSpPr>
          <p:nvPr/>
        </p:nvCxnSpPr>
        <p:spPr bwMode="auto">
          <a:xfrm>
            <a:off x="2168753" y="6038385"/>
            <a:ext cx="5077465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5" descr="Animated chart illustrating exponential smoothing">
            <a:extLst>
              <a:ext uri="{FF2B5EF4-FFF2-40B4-BE49-F238E27FC236}">
                <a16:creationId xmlns:a16="http://schemas.microsoft.com/office/drawing/2014/main" id="{93A52876-1FC7-4473-9306-958CEA44FDEE}"/>
              </a:ext>
            </a:extLst>
          </p:cNvPr>
          <p:cNvSpPr txBox="1"/>
          <p:nvPr/>
        </p:nvSpPr>
        <p:spPr>
          <a:xfrm>
            <a:off x="7037556" y="6061570"/>
            <a:ext cx="1182423" cy="533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3200" b="1" i="1" dirty="0">
                <a:latin typeface="+mn-lt"/>
              </a:rPr>
              <a:t>Time</a:t>
            </a:r>
          </a:p>
        </p:txBody>
      </p:sp>
      <p:cxnSp>
        <p:nvCxnSpPr>
          <p:cNvPr id="18439" name="Straight Connector 13" descr="Animated chart illustrating exponential smoothing"/>
          <p:cNvCxnSpPr>
            <a:cxnSpLocks noChangeShapeType="1"/>
          </p:cNvCxnSpPr>
          <p:nvPr/>
        </p:nvCxnSpPr>
        <p:spPr bwMode="auto">
          <a:xfrm>
            <a:off x="2794742" y="6023895"/>
            <a:ext cx="0" cy="16809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40" name="Straight Connector 15" descr="Animated chart illustrating exponential smoothing"/>
          <p:cNvCxnSpPr>
            <a:cxnSpLocks noChangeShapeType="1"/>
          </p:cNvCxnSpPr>
          <p:nvPr/>
        </p:nvCxnSpPr>
        <p:spPr bwMode="auto">
          <a:xfrm>
            <a:off x="3420731" y="6023895"/>
            <a:ext cx="0" cy="16809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41" name="Straight Connector 16" descr="Animated chart illustrating exponential smoothing"/>
          <p:cNvCxnSpPr>
            <a:cxnSpLocks noChangeShapeType="1"/>
          </p:cNvCxnSpPr>
          <p:nvPr/>
        </p:nvCxnSpPr>
        <p:spPr bwMode="auto">
          <a:xfrm>
            <a:off x="4672709" y="6023895"/>
            <a:ext cx="0" cy="16809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42" name="Straight Connector 17" descr="Animated chart illustrating exponential smoothing"/>
          <p:cNvCxnSpPr>
            <a:cxnSpLocks noChangeShapeType="1"/>
          </p:cNvCxnSpPr>
          <p:nvPr/>
        </p:nvCxnSpPr>
        <p:spPr bwMode="auto">
          <a:xfrm>
            <a:off x="4046720" y="6023895"/>
            <a:ext cx="0" cy="16809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11" descr="Animated chart illustrating exponential smoothing">
            <a:extLst>
              <a:ext uri="{FF2B5EF4-FFF2-40B4-BE49-F238E27FC236}">
                <a16:creationId xmlns:a16="http://schemas.microsoft.com/office/drawing/2014/main" id="{3A8F91F2-1088-410C-AFDA-A8B81FC4985F}"/>
              </a:ext>
            </a:extLst>
          </p:cNvPr>
          <p:cNvSpPr txBox="1"/>
          <p:nvPr/>
        </p:nvSpPr>
        <p:spPr>
          <a:xfrm>
            <a:off x="2655633" y="6177494"/>
            <a:ext cx="556435" cy="36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</a:rPr>
              <a:t>1</a:t>
            </a:r>
          </a:p>
        </p:txBody>
      </p:sp>
      <p:sp>
        <p:nvSpPr>
          <p:cNvPr id="13" name="TextBox 12" descr="Animated chart illustrating exponential smoothing">
            <a:extLst>
              <a:ext uri="{FF2B5EF4-FFF2-40B4-BE49-F238E27FC236}">
                <a16:creationId xmlns:a16="http://schemas.microsoft.com/office/drawing/2014/main" id="{C157E71C-0E6F-4AB5-83C0-886925EBF1BB}"/>
              </a:ext>
            </a:extLst>
          </p:cNvPr>
          <p:cNvSpPr txBox="1"/>
          <p:nvPr/>
        </p:nvSpPr>
        <p:spPr>
          <a:xfrm>
            <a:off x="3281622" y="6177494"/>
            <a:ext cx="556435" cy="36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</a:rPr>
              <a:t>2</a:t>
            </a:r>
          </a:p>
        </p:txBody>
      </p:sp>
      <p:sp>
        <p:nvSpPr>
          <p:cNvPr id="14" name="TextBox 13" descr="Animated chart illustrating exponential smoothing">
            <a:extLst>
              <a:ext uri="{FF2B5EF4-FFF2-40B4-BE49-F238E27FC236}">
                <a16:creationId xmlns:a16="http://schemas.microsoft.com/office/drawing/2014/main" id="{A86CB737-F539-4240-848A-59046CA96E57}"/>
              </a:ext>
            </a:extLst>
          </p:cNvPr>
          <p:cNvSpPr txBox="1"/>
          <p:nvPr/>
        </p:nvSpPr>
        <p:spPr>
          <a:xfrm>
            <a:off x="3907611" y="6177494"/>
            <a:ext cx="556435" cy="36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</a:rPr>
              <a:t>3</a:t>
            </a:r>
          </a:p>
        </p:txBody>
      </p:sp>
      <p:sp>
        <p:nvSpPr>
          <p:cNvPr id="15" name="TextBox 14" descr="Animated chart illustrating exponential smoothing">
            <a:extLst>
              <a:ext uri="{FF2B5EF4-FFF2-40B4-BE49-F238E27FC236}">
                <a16:creationId xmlns:a16="http://schemas.microsoft.com/office/drawing/2014/main" id="{1F1C6C98-5A45-40D4-B2D2-34E766021FBD}"/>
              </a:ext>
            </a:extLst>
          </p:cNvPr>
          <p:cNvSpPr txBox="1"/>
          <p:nvPr/>
        </p:nvSpPr>
        <p:spPr>
          <a:xfrm>
            <a:off x="4533600" y="6178944"/>
            <a:ext cx="556435" cy="36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</a:rPr>
              <a:t>4</a:t>
            </a:r>
          </a:p>
        </p:txBody>
      </p:sp>
      <p:cxnSp>
        <p:nvCxnSpPr>
          <p:cNvPr id="18447" name="Straight Connector 22" descr="Animated chart illustrating exponential smoothing"/>
          <p:cNvCxnSpPr>
            <a:cxnSpLocks noChangeShapeType="1"/>
          </p:cNvCxnSpPr>
          <p:nvPr/>
        </p:nvCxnSpPr>
        <p:spPr bwMode="auto">
          <a:xfrm rot="5400000">
            <a:off x="2085433" y="2129578"/>
            <a:ext cx="0" cy="16664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48" name="Straight Connector 23" descr="Animated chart illustrating exponential smoothing"/>
          <p:cNvCxnSpPr>
            <a:cxnSpLocks noChangeShapeType="1"/>
          </p:cNvCxnSpPr>
          <p:nvPr/>
        </p:nvCxnSpPr>
        <p:spPr bwMode="auto">
          <a:xfrm rot="5400000">
            <a:off x="2085433" y="3103338"/>
            <a:ext cx="0" cy="16664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49" name="Straight Connector 24" descr="Animated chart illustrating exponential smoothing"/>
          <p:cNvCxnSpPr>
            <a:cxnSpLocks noChangeShapeType="1"/>
          </p:cNvCxnSpPr>
          <p:nvPr/>
        </p:nvCxnSpPr>
        <p:spPr bwMode="auto">
          <a:xfrm rot="5400000">
            <a:off x="2101373" y="4077098"/>
            <a:ext cx="0" cy="166641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50" name="Straight Connector 25" descr="Animated chart illustrating exponential smoothing"/>
          <p:cNvCxnSpPr>
            <a:cxnSpLocks noChangeShapeType="1"/>
          </p:cNvCxnSpPr>
          <p:nvPr/>
        </p:nvCxnSpPr>
        <p:spPr bwMode="auto">
          <a:xfrm rot="5400000">
            <a:off x="2085433" y="5050859"/>
            <a:ext cx="0" cy="16664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Box 19" descr="Animated chart illustrating exponential smoothing">
            <a:extLst>
              <a:ext uri="{FF2B5EF4-FFF2-40B4-BE49-F238E27FC236}">
                <a16:creationId xmlns:a16="http://schemas.microsoft.com/office/drawing/2014/main" id="{F270D122-8AC2-40B1-9639-D41F1DC5D93E}"/>
              </a:ext>
            </a:extLst>
          </p:cNvPr>
          <p:cNvSpPr txBox="1"/>
          <p:nvPr/>
        </p:nvSpPr>
        <p:spPr>
          <a:xfrm>
            <a:off x="1748529" y="4951599"/>
            <a:ext cx="275319" cy="36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</a:rPr>
              <a:t>1</a:t>
            </a:r>
          </a:p>
        </p:txBody>
      </p:sp>
      <p:sp>
        <p:nvSpPr>
          <p:cNvPr id="21" name="TextBox 20" descr="Animated chart illustrating exponential smoothing">
            <a:extLst>
              <a:ext uri="{FF2B5EF4-FFF2-40B4-BE49-F238E27FC236}">
                <a16:creationId xmlns:a16="http://schemas.microsoft.com/office/drawing/2014/main" id="{AF4E6677-E6D4-4E29-929D-66847DBC2BC7}"/>
              </a:ext>
            </a:extLst>
          </p:cNvPr>
          <p:cNvSpPr txBox="1"/>
          <p:nvPr/>
        </p:nvSpPr>
        <p:spPr>
          <a:xfrm>
            <a:off x="1748529" y="3977839"/>
            <a:ext cx="275319" cy="36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</a:rPr>
              <a:t>2</a:t>
            </a:r>
          </a:p>
        </p:txBody>
      </p:sp>
      <p:sp>
        <p:nvSpPr>
          <p:cNvPr id="22" name="TextBox 21" descr="Animated chart illustrating exponential smoothing">
            <a:extLst>
              <a:ext uri="{FF2B5EF4-FFF2-40B4-BE49-F238E27FC236}">
                <a16:creationId xmlns:a16="http://schemas.microsoft.com/office/drawing/2014/main" id="{2F6F6674-5AA0-4D3B-B974-E7B81E9A9A30}"/>
              </a:ext>
            </a:extLst>
          </p:cNvPr>
          <p:cNvSpPr txBox="1"/>
          <p:nvPr/>
        </p:nvSpPr>
        <p:spPr>
          <a:xfrm>
            <a:off x="1754325" y="3004078"/>
            <a:ext cx="275319" cy="36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</a:rPr>
              <a:t>3</a:t>
            </a:r>
          </a:p>
        </p:txBody>
      </p:sp>
      <p:sp>
        <p:nvSpPr>
          <p:cNvPr id="23" name="TextBox 22" descr="Animated chart illustrating exponential smoothing">
            <a:extLst>
              <a:ext uri="{FF2B5EF4-FFF2-40B4-BE49-F238E27FC236}">
                <a16:creationId xmlns:a16="http://schemas.microsoft.com/office/drawing/2014/main" id="{B408FDA8-0351-4FB2-8E1D-680BA7035FBF}"/>
              </a:ext>
            </a:extLst>
          </p:cNvPr>
          <p:cNvSpPr txBox="1"/>
          <p:nvPr/>
        </p:nvSpPr>
        <p:spPr>
          <a:xfrm>
            <a:off x="1748529" y="2012929"/>
            <a:ext cx="275319" cy="36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</a:rPr>
              <a:t>4</a:t>
            </a:r>
          </a:p>
        </p:txBody>
      </p:sp>
      <p:cxnSp>
        <p:nvCxnSpPr>
          <p:cNvPr id="18455" name="Straight Connector 13" descr="Animated chart illustrating exponential smoothing"/>
          <p:cNvCxnSpPr>
            <a:cxnSpLocks noChangeShapeType="1"/>
          </p:cNvCxnSpPr>
          <p:nvPr/>
        </p:nvCxnSpPr>
        <p:spPr bwMode="auto">
          <a:xfrm>
            <a:off x="5298698" y="6038385"/>
            <a:ext cx="0" cy="16809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56" name="Straight Connector 15" descr="Animated chart illustrating exponential smoothing"/>
          <p:cNvCxnSpPr>
            <a:cxnSpLocks noChangeShapeType="1"/>
          </p:cNvCxnSpPr>
          <p:nvPr/>
        </p:nvCxnSpPr>
        <p:spPr bwMode="auto">
          <a:xfrm>
            <a:off x="5924686" y="6038385"/>
            <a:ext cx="0" cy="16809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57" name="Straight Connector 17" descr="Animated chart illustrating exponential smoothing"/>
          <p:cNvCxnSpPr>
            <a:cxnSpLocks noChangeShapeType="1"/>
          </p:cNvCxnSpPr>
          <p:nvPr/>
        </p:nvCxnSpPr>
        <p:spPr bwMode="auto">
          <a:xfrm>
            <a:off x="6550675" y="6038385"/>
            <a:ext cx="0" cy="16809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39" descr="Animated chart illustrating exponential smoothing">
            <a:extLst>
              <a:ext uri="{FF2B5EF4-FFF2-40B4-BE49-F238E27FC236}">
                <a16:creationId xmlns:a16="http://schemas.microsoft.com/office/drawing/2014/main" id="{8C84B2C4-54CF-4458-91EF-5A3C0E393677}"/>
              </a:ext>
            </a:extLst>
          </p:cNvPr>
          <p:cNvSpPr txBox="1"/>
          <p:nvPr/>
        </p:nvSpPr>
        <p:spPr>
          <a:xfrm>
            <a:off x="5159589" y="6177494"/>
            <a:ext cx="556435" cy="36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</a:rPr>
              <a:t>5</a:t>
            </a:r>
          </a:p>
        </p:txBody>
      </p:sp>
      <p:sp>
        <p:nvSpPr>
          <p:cNvPr id="41" name="TextBox 40" descr="Animated chart illustrating exponential smoothing">
            <a:extLst>
              <a:ext uri="{FF2B5EF4-FFF2-40B4-BE49-F238E27FC236}">
                <a16:creationId xmlns:a16="http://schemas.microsoft.com/office/drawing/2014/main" id="{867DA2B5-D739-4653-B035-A390D0534603}"/>
              </a:ext>
            </a:extLst>
          </p:cNvPr>
          <p:cNvSpPr txBox="1"/>
          <p:nvPr/>
        </p:nvSpPr>
        <p:spPr>
          <a:xfrm>
            <a:off x="5785578" y="6177494"/>
            <a:ext cx="556435" cy="36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</a:rPr>
              <a:t>6</a:t>
            </a:r>
          </a:p>
        </p:txBody>
      </p:sp>
      <p:sp>
        <p:nvSpPr>
          <p:cNvPr id="42" name="TextBox 41" descr="Animated chart illustrating exponential smoothing">
            <a:extLst>
              <a:ext uri="{FF2B5EF4-FFF2-40B4-BE49-F238E27FC236}">
                <a16:creationId xmlns:a16="http://schemas.microsoft.com/office/drawing/2014/main" id="{CA1B8DDE-EB71-41F2-817B-A51173BDD35D}"/>
              </a:ext>
            </a:extLst>
          </p:cNvPr>
          <p:cNvSpPr txBox="1"/>
          <p:nvPr/>
        </p:nvSpPr>
        <p:spPr>
          <a:xfrm>
            <a:off x="6411567" y="6177494"/>
            <a:ext cx="556435" cy="36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</a:rPr>
              <a:t>7</a:t>
            </a:r>
          </a:p>
        </p:txBody>
      </p:sp>
      <p:sp>
        <p:nvSpPr>
          <p:cNvPr id="18461" name="Oval 43" descr="Animated chart illustrating exponential smoothing"/>
          <p:cNvSpPr>
            <a:spLocks noChangeArrowheads="1"/>
          </p:cNvSpPr>
          <p:nvPr/>
        </p:nvSpPr>
        <p:spPr bwMode="auto">
          <a:xfrm>
            <a:off x="3358422" y="3124349"/>
            <a:ext cx="124618" cy="124618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8462" name="Oval 44" descr="Animated chart illustrating exponential smoothing"/>
          <p:cNvSpPr>
            <a:spLocks noChangeArrowheads="1"/>
          </p:cNvSpPr>
          <p:nvPr/>
        </p:nvSpPr>
        <p:spPr bwMode="auto">
          <a:xfrm>
            <a:off x="2730984" y="3124349"/>
            <a:ext cx="126068" cy="12461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8463" name="Oval 45" descr="Animated chart illustrating exponential smoothing"/>
          <p:cNvSpPr>
            <a:spLocks noChangeArrowheads="1"/>
          </p:cNvSpPr>
          <p:nvPr/>
        </p:nvSpPr>
        <p:spPr bwMode="auto">
          <a:xfrm>
            <a:off x="3356973" y="2133200"/>
            <a:ext cx="126068" cy="12461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7" name="Oval 46" descr="Animated chart illustrating exponential smoothing"/>
          <p:cNvSpPr>
            <a:spLocks noChangeArrowheads="1"/>
          </p:cNvSpPr>
          <p:nvPr/>
        </p:nvSpPr>
        <p:spPr bwMode="auto">
          <a:xfrm>
            <a:off x="3982962" y="4098110"/>
            <a:ext cx="126068" cy="12606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8" name="Oval 47" descr="Animated chart illustrating exponential smoothing"/>
          <p:cNvSpPr>
            <a:spLocks noChangeArrowheads="1"/>
          </p:cNvSpPr>
          <p:nvPr/>
        </p:nvSpPr>
        <p:spPr bwMode="auto">
          <a:xfrm>
            <a:off x="4610400" y="4577745"/>
            <a:ext cx="126067" cy="12606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9" name="Triangle 48" descr="Animated chart illustrating exponential smoothing"/>
          <p:cNvSpPr>
            <a:spLocks noChangeArrowheads="1"/>
          </p:cNvSpPr>
          <p:nvPr/>
        </p:nvSpPr>
        <p:spPr bwMode="auto">
          <a:xfrm>
            <a:off x="3978615" y="2586752"/>
            <a:ext cx="124618" cy="126068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2" name="Oval 61" descr="Animated chart illustrating exponential smoothing"/>
          <p:cNvSpPr>
            <a:spLocks noChangeArrowheads="1"/>
          </p:cNvSpPr>
          <p:nvPr/>
        </p:nvSpPr>
        <p:spPr bwMode="auto">
          <a:xfrm>
            <a:off x="5234939" y="5071871"/>
            <a:ext cx="126068" cy="12461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3" name="Triangle 62" descr="Animated chart illustrating exponential smoothing"/>
          <p:cNvSpPr>
            <a:spLocks noChangeArrowheads="1"/>
          </p:cNvSpPr>
          <p:nvPr/>
        </p:nvSpPr>
        <p:spPr bwMode="auto">
          <a:xfrm>
            <a:off x="5843540" y="4508190"/>
            <a:ext cx="124618" cy="126068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4" name="Oval 63" descr="Animated chart illustrating exponential smoothing"/>
          <p:cNvSpPr>
            <a:spLocks noChangeArrowheads="1"/>
          </p:cNvSpPr>
          <p:nvPr/>
        </p:nvSpPr>
        <p:spPr bwMode="auto">
          <a:xfrm>
            <a:off x="5842091" y="2560669"/>
            <a:ext cx="126067" cy="12606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5" name="Triangle 64" descr="Animated chart illustrating exponential smoothing"/>
          <p:cNvSpPr>
            <a:spLocks noChangeArrowheads="1"/>
          </p:cNvSpPr>
          <p:nvPr/>
        </p:nvSpPr>
        <p:spPr bwMode="auto">
          <a:xfrm>
            <a:off x="6488367" y="3534430"/>
            <a:ext cx="124618" cy="126068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8471" name="Oval 65" descr="Animated chart illustrating exponential smoothing"/>
          <p:cNvSpPr>
            <a:spLocks noChangeArrowheads="1"/>
          </p:cNvSpPr>
          <p:nvPr/>
        </p:nvSpPr>
        <p:spPr bwMode="auto">
          <a:xfrm>
            <a:off x="7031759" y="1889760"/>
            <a:ext cx="126068" cy="12606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8472" name="Oval 66" descr="Animated chart illustrating exponential smoothing"/>
          <p:cNvSpPr>
            <a:spLocks noChangeArrowheads="1"/>
          </p:cNvSpPr>
          <p:nvPr/>
        </p:nvSpPr>
        <p:spPr bwMode="auto">
          <a:xfrm>
            <a:off x="7033209" y="2378089"/>
            <a:ext cx="124618" cy="126068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8" name="TextBox 67" descr="Animated chart illustrating exponential smoothing">
            <a:extLst>
              <a:ext uri="{FF2B5EF4-FFF2-40B4-BE49-F238E27FC236}">
                <a16:creationId xmlns:a16="http://schemas.microsoft.com/office/drawing/2014/main" id="{9E2D5224-954C-4E52-8061-713FE28DB13C}"/>
              </a:ext>
            </a:extLst>
          </p:cNvPr>
          <p:cNvSpPr txBox="1"/>
          <p:nvPr/>
        </p:nvSpPr>
        <p:spPr>
          <a:xfrm>
            <a:off x="7183910" y="1811512"/>
            <a:ext cx="1112869" cy="28111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latin typeface="+mn-lt"/>
              </a:rPr>
              <a:t>Actual data</a:t>
            </a:r>
          </a:p>
        </p:txBody>
      </p:sp>
      <p:sp>
        <p:nvSpPr>
          <p:cNvPr id="69" name="TextBox 68" descr="Animated chart illustrating exponential smoothing">
            <a:extLst>
              <a:ext uri="{FF2B5EF4-FFF2-40B4-BE49-F238E27FC236}">
                <a16:creationId xmlns:a16="http://schemas.microsoft.com/office/drawing/2014/main" id="{108A4139-39BE-4191-8E5C-C79CF66C8C20}"/>
              </a:ext>
            </a:extLst>
          </p:cNvPr>
          <p:cNvSpPr txBox="1"/>
          <p:nvPr/>
        </p:nvSpPr>
        <p:spPr>
          <a:xfrm>
            <a:off x="7183910" y="2298392"/>
            <a:ext cx="1112869" cy="28111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latin typeface="+mn-lt"/>
              </a:rPr>
              <a:t>Predictions</a:t>
            </a:r>
          </a:p>
        </p:txBody>
      </p:sp>
      <p:sp>
        <p:nvSpPr>
          <p:cNvPr id="18475" name="Rectangle 69" descr="Animated chart illustrating exponential smoothing"/>
          <p:cNvSpPr>
            <a:spLocks noChangeArrowheads="1"/>
          </p:cNvSpPr>
          <p:nvPr/>
        </p:nvSpPr>
        <p:spPr bwMode="auto">
          <a:xfrm>
            <a:off x="6836138" y="1749202"/>
            <a:ext cx="1460641" cy="892614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51" name="Triangle 50" descr="Animated chart illustrating exponential smoothing"/>
          <p:cNvSpPr>
            <a:spLocks noChangeArrowheads="1"/>
          </p:cNvSpPr>
          <p:nvPr/>
        </p:nvSpPr>
        <p:spPr bwMode="auto">
          <a:xfrm>
            <a:off x="4611849" y="3325767"/>
            <a:ext cx="124618" cy="126068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54" name="Triangle 53" descr="Animated chart illustrating exponential smoothing"/>
          <p:cNvSpPr>
            <a:spLocks noChangeArrowheads="1"/>
          </p:cNvSpPr>
          <p:nvPr/>
        </p:nvSpPr>
        <p:spPr bwMode="auto">
          <a:xfrm>
            <a:off x="5239287" y="3951756"/>
            <a:ext cx="124618" cy="126068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6" name="TextBox 45" descr="Animated chart illustrating exponential smoothing">
            <a:extLst>
              <a:ext uri="{FF2B5EF4-FFF2-40B4-BE49-F238E27FC236}">
                <a16:creationId xmlns:a16="http://schemas.microsoft.com/office/drawing/2014/main" id="{085A98C8-B29E-4F54-8ECA-6882BB249789}"/>
              </a:ext>
            </a:extLst>
          </p:cNvPr>
          <p:cNvSpPr txBox="1"/>
          <p:nvPr/>
        </p:nvSpPr>
        <p:spPr>
          <a:xfrm>
            <a:off x="847221" y="1576765"/>
            <a:ext cx="1292551" cy="983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3200" b="1" i="1" dirty="0">
                <a:latin typeface="+mn-lt"/>
              </a:rPr>
              <a:t>Sales</a:t>
            </a:r>
          </a:p>
          <a:p>
            <a:pPr eaLnBrk="1" hangingPunct="1">
              <a:defRPr/>
            </a:pPr>
            <a:r>
              <a:rPr lang="en-US" sz="3200" b="1" i="1" dirty="0">
                <a:latin typeface="+mn-lt"/>
              </a:rPr>
              <a:t>($M)</a:t>
            </a:r>
          </a:p>
        </p:txBody>
      </p:sp>
    </p:spTree>
    <p:extLst>
      <p:ext uri="{BB962C8B-B14F-4D97-AF65-F5344CB8AC3E}">
        <p14:creationId xmlns:p14="http://schemas.microsoft.com/office/powerpoint/2010/main" val="404458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62" grpId="0" animBg="1"/>
      <p:bldP spid="63" grpId="0" animBg="1"/>
      <p:bldP spid="64" grpId="0" animBg="1"/>
      <p:bldP spid="65" grpId="0" animBg="1"/>
      <p:bldP spid="51" grpId="0" animBg="1"/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4" descr="Chart showing a time series and two exponential smoothing model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94063"/>
            <a:ext cx="8610600" cy="6374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C9E85F-33A0-403C-9526-234EC6E78467}"/>
              </a:ext>
            </a:extLst>
          </p:cNvPr>
          <p:cNvSpPr txBox="1"/>
          <p:nvPr/>
        </p:nvSpPr>
        <p:spPr>
          <a:xfrm>
            <a:off x="1524000" y="3746864"/>
            <a:ext cx="22098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defRPr/>
            </a:pPr>
            <a:r>
              <a:rPr lang="el-GR" i="1" dirty="0">
                <a:solidFill>
                  <a:srgbClr val="C00000"/>
                </a:solidFill>
                <a:latin typeface="+mn-lt"/>
              </a:rPr>
              <a:t>α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 = 0.8: MSE = </a:t>
            </a:r>
            <a:r>
              <a:rPr lang="en-US" b="1" dirty="0">
                <a:solidFill>
                  <a:srgbClr val="C00000"/>
                </a:solidFill>
                <a:latin typeface="+mn-lt"/>
              </a:rPr>
              <a:t>147</a:t>
            </a:r>
          </a:p>
          <a:p>
            <a:pPr>
              <a:defRPr/>
            </a:pPr>
            <a:r>
              <a:rPr lang="el-GR" i="1" dirty="0">
                <a:solidFill>
                  <a:srgbClr val="0070C0"/>
                </a:solidFill>
                <a:latin typeface="+mn-lt"/>
              </a:rPr>
              <a:t>α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 = 0.2: MSE = </a:t>
            </a:r>
            <a:r>
              <a:rPr lang="en-US" b="1" dirty="0">
                <a:solidFill>
                  <a:srgbClr val="0070C0"/>
                </a:solidFill>
                <a:latin typeface="+mn-lt"/>
              </a:rPr>
              <a:t>198</a:t>
            </a:r>
          </a:p>
        </p:txBody>
      </p:sp>
    </p:spTree>
    <p:extLst>
      <p:ext uri="{BB962C8B-B14F-4D97-AF65-F5344CB8AC3E}">
        <p14:creationId xmlns:p14="http://schemas.microsoft.com/office/powerpoint/2010/main" val="36414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Numerical Example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233ECE-9280-4C4A-94FB-7E52C9BA5970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524000"/>
          <a:ext cx="8229600" cy="462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5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85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marL="92460" marR="92460" marT="46228" marB="462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Forecasts (</a:t>
                      </a:r>
                      <a:r>
                        <a:rPr lang="el-GR" sz="1800" dirty="0">
                          <a:solidFill>
                            <a:schemeClr val="bg1"/>
                          </a:solidFill>
                        </a:rPr>
                        <a:t>α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 = 0.4)</a:t>
                      </a:r>
                    </a:p>
                  </a:txBody>
                  <a:tcPr marL="92460" marR="92460" marT="46228" marB="4622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854"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 marL="92460" marR="92460" marT="46228" marB="4622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 marL="92460" marR="92460" marT="46228" marB="4622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4"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 marL="92460" marR="92460" marT="46228" marB="46228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10</a:t>
                      </a:r>
                    </a:p>
                  </a:txBody>
                  <a:tcPr marL="92460" marR="92460" marT="46228" marB="4622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854">
                <a:tc>
                  <a:txBody>
                    <a:bodyPr/>
                    <a:lstStyle/>
                    <a:p>
                      <a:r>
                        <a:rPr lang="en-US" sz="1800" dirty="0"/>
                        <a:t>18</a:t>
                      </a:r>
                    </a:p>
                  </a:txBody>
                  <a:tcPr marL="92460" marR="92460" marT="46228" marB="4622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0.4*5 + 0.6*10 = 2</a:t>
                      </a:r>
                      <a:r>
                        <a:rPr lang="en-US" sz="1800" baseline="0" dirty="0"/>
                        <a:t> + 6 = </a:t>
                      </a:r>
                      <a:r>
                        <a:rPr lang="en-US" sz="1800" b="1" baseline="0" dirty="0"/>
                        <a:t>8</a:t>
                      </a:r>
                      <a:endParaRPr lang="en-US" sz="1800" b="1" dirty="0"/>
                    </a:p>
                  </a:txBody>
                  <a:tcPr marL="92460" marR="92460" marT="46228" marB="4622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854"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</a:p>
                  </a:txBody>
                  <a:tcPr marL="92460" marR="92460" marT="46228" marB="462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0.4*18 + 0.6*8 = 7.2</a:t>
                      </a:r>
                      <a:r>
                        <a:rPr lang="en-US" sz="1800" baseline="0" dirty="0"/>
                        <a:t> + 4.8 = </a:t>
                      </a:r>
                      <a:r>
                        <a:rPr lang="en-US" sz="1800" b="1" baseline="0" dirty="0"/>
                        <a:t>12</a:t>
                      </a:r>
                      <a:endParaRPr lang="en-US" sz="1800" b="1" dirty="0"/>
                    </a:p>
                  </a:txBody>
                  <a:tcPr marL="92460" marR="92460" marT="46228" marB="4622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7854"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 marL="92460" marR="92460" marT="46228" marB="462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0.4*12 + 0.6*12 = 4.8</a:t>
                      </a:r>
                      <a:r>
                        <a:rPr lang="en-US" sz="1800" baseline="0" dirty="0"/>
                        <a:t> + 7.2 = </a:t>
                      </a:r>
                      <a:r>
                        <a:rPr lang="en-US" sz="1800" b="1" baseline="0" dirty="0"/>
                        <a:t>12</a:t>
                      </a:r>
                      <a:endParaRPr lang="en-US" sz="1800" b="1" dirty="0"/>
                    </a:p>
                  </a:txBody>
                  <a:tcPr marL="92460" marR="92460" marT="46228" marB="4622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7854">
                <a:tc>
                  <a:txBody>
                    <a:bodyPr/>
                    <a:lstStyle/>
                    <a:p>
                      <a:r>
                        <a:rPr lang="en-US" sz="1800" dirty="0"/>
                        <a:t>16</a:t>
                      </a:r>
                    </a:p>
                  </a:txBody>
                  <a:tcPr marL="92460" marR="92460" marT="46228" marB="462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0.4*7 + 0.6*12 = 2.8</a:t>
                      </a:r>
                      <a:r>
                        <a:rPr lang="en-US" sz="1800" baseline="0" dirty="0"/>
                        <a:t> + 7.2 = </a:t>
                      </a:r>
                      <a:r>
                        <a:rPr lang="en-US" sz="1800" b="1" baseline="0" dirty="0"/>
                        <a:t>10</a:t>
                      </a:r>
                      <a:endParaRPr lang="en-US" sz="1800" b="1" dirty="0"/>
                    </a:p>
                  </a:txBody>
                  <a:tcPr marL="92460" marR="92460" marT="46228" marB="4622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785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460" marR="92460" marT="46228" marB="4622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0.4*16 + 0.6*10 = 6.4</a:t>
                      </a:r>
                      <a:r>
                        <a:rPr lang="en-US" sz="1800" baseline="0" dirty="0"/>
                        <a:t> + 6 = </a:t>
                      </a:r>
                      <a:r>
                        <a:rPr lang="en-US" sz="1800" b="1" baseline="0" dirty="0"/>
                        <a:t>12.4</a:t>
                      </a:r>
                      <a:endParaRPr lang="en-US" sz="1800" b="1" dirty="0"/>
                    </a:p>
                  </a:txBody>
                  <a:tcPr marL="92460" marR="92460" marT="46228" marB="4622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44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Exponential Smoothing in R</a:t>
            </a:r>
          </a:p>
        </p:txBody>
      </p:sp>
      <p:sp>
        <p:nvSpPr>
          <p:cNvPr id="22531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See </a:t>
            </a:r>
            <a:r>
              <a:rPr lang="en-US" altLang="en-US" b="1" dirty="0" err="1"/>
              <a:t>Forecasting.R</a:t>
            </a:r>
            <a:r>
              <a:rPr lang="en-US" altLang="en-US" dirty="0"/>
              <a:t> script</a:t>
            </a:r>
          </a:p>
          <a:p>
            <a:r>
              <a:rPr lang="en-US" altLang="en-US" dirty="0"/>
              <a:t>“</a:t>
            </a:r>
            <a:r>
              <a:rPr lang="en-US" altLang="en-US" dirty="0" err="1"/>
              <a:t>ts</a:t>
            </a:r>
            <a:r>
              <a:rPr lang="en-US" altLang="en-US" dirty="0"/>
              <a:t>” function converts a vector of data into a time series</a:t>
            </a:r>
          </a:p>
          <a:p>
            <a:r>
              <a:rPr lang="en-US" altLang="en-US" dirty="0"/>
              <a:t>Use the “</a:t>
            </a:r>
            <a:r>
              <a:rPr lang="en-US" altLang="en-US" dirty="0" err="1"/>
              <a:t>HoltWinters</a:t>
            </a:r>
            <a:r>
              <a:rPr lang="en-US" altLang="en-US" dirty="0"/>
              <a:t>” function native to R</a:t>
            </a:r>
          </a:p>
          <a:p>
            <a:pPr lvl="1"/>
            <a:r>
              <a:rPr lang="en-US" altLang="en-US" dirty="0"/>
              <a:t>Can be used for exponential smoothing by setting the beta and gamma parameters to FALSE</a:t>
            </a:r>
          </a:p>
          <a:p>
            <a:r>
              <a:rPr lang="en-US" altLang="en-US" dirty="0"/>
              <a:t>There are many R packages for dealing with time series, such as </a:t>
            </a:r>
            <a:r>
              <a:rPr lang="en-US" altLang="en-US" i="1" dirty="0"/>
              <a:t>forecast</a:t>
            </a:r>
            <a:r>
              <a:rPr lang="en-US" altLang="en-US" dirty="0"/>
              <a:t>, </a:t>
            </a:r>
            <a:r>
              <a:rPr lang="en-US" altLang="en-US" i="1" dirty="0"/>
              <a:t>smooth</a:t>
            </a:r>
            <a:r>
              <a:rPr lang="en-US" altLang="en-US" dirty="0"/>
              <a:t>, and </a:t>
            </a:r>
            <a:r>
              <a:rPr lang="en-US" altLang="en-US" i="1" dirty="0" err="1"/>
              <a:t>xts</a:t>
            </a: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2239338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Predictive Analytics</a:t>
            </a:r>
          </a:p>
        </p:txBody>
      </p:sp>
      <p:sp>
        <p:nvSpPr>
          <p:cNvPr id="4099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What will happen in the future?</a:t>
            </a:r>
          </a:p>
          <a:p>
            <a:r>
              <a:rPr lang="en-US" altLang="en-US" dirty="0"/>
              <a:t>Time series approaches</a:t>
            </a:r>
          </a:p>
          <a:p>
            <a:r>
              <a:rPr lang="en-US" altLang="en-US" dirty="0"/>
              <a:t>Multivariate approaches</a:t>
            </a:r>
          </a:p>
        </p:txBody>
      </p:sp>
    </p:spTree>
    <p:extLst>
      <p:ext uri="{BB962C8B-B14F-4D97-AF65-F5344CB8AC3E}">
        <p14:creationId xmlns:p14="http://schemas.microsoft.com/office/powerpoint/2010/main" val="336157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Forecasting</a:t>
            </a:r>
          </a:p>
        </p:txBody>
      </p:sp>
      <p:sp>
        <p:nvSpPr>
          <p:cNvPr id="3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en-US" sz="2400" dirty="0"/>
              <a:t>Forecasting: making a prediction for a variable based on historical observations</a:t>
            </a:r>
          </a:p>
          <a:p>
            <a:r>
              <a:rPr lang="en-US" altLang="en-US" sz="2400" dirty="0"/>
              <a:t>Methods range from very simple to extremely complex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4954AA-48B6-48C6-AFD7-864FC2E05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451" y="3276599"/>
            <a:ext cx="4486069" cy="2463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01AE53-4761-4EC3-815E-1D5E70728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0" y="3276599"/>
            <a:ext cx="4491519" cy="24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5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Forecasting</a:t>
            </a:r>
          </a:p>
        </p:txBody>
      </p:sp>
      <p:grpSp>
        <p:nvGrpSpPr>
          <p:cNvPr id="4" name="Group 3" descr="Chart showing three data points and the challenge of predicting the next one">
            <a:extLst>
              <a:ext uri="{FF2B5EF4-FFF2-40B4-BE49-F238E27FC236}">
                <a16:creationId xmlns:a16="http://schemas.microsoft.com/office/drawing/2014/main" id="{C0136715-2C4D-E44C-80CC-8E4B94C2EEBE}"/>
              </a:ext>
            </a:extLst>
          </p:cNvPr>
          <p:cNvGrpSpPr/>
          <p:nvPr/>
        </p:nvGrpSpPr>
        <p:grpSpPr>
          <a:xfrm>
            <a:off x="273148" y="1416170"/>
            <a:ext cx="8640417" cy="5161862"/>
            <a:chOff x="273148" y="1416170"/>
            <a:chExt cx="8640417" cy="5161862"/>
          </a:xfrm>
        </p:grpSpPr>
        <p:cxnSp>
          <p:nvCxnSpPr>
            <p:cNvPr id="8195" name="Straight Arrow Connector 5"/>
            <p:cNvCxnSpPr>
              <a:cxnSpLocks noChangeShapeType="1"/>
            </p:cNvCxnSpPr>
            <p:nvPr/>
          </p:nvCxnSpPr>
          <p:spPr bwMode="auto">
            <a:xfrm flipV="1">
              <a:off x="2005642" y="1416170"/>
              <a:ext cx="0" cy="4649638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96" name="Straight Arrow Connector 7"/>
            <p:cNvCxnSpPr>
              <a:cxnSpLocks noChangeShapeType="1"/>
            </p:cNvCxnSpPr>
            <p:nvPr/>
          </p:nvCxnSpPr>
          <p:spPr bwMode="auto">
            <a:xfrm>
              <a:off x="2005642" y="6065808"/>
              <a:ext cx="5510123" cy="0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6C82B1-1AE0-4E00-B36F-990799EAB6A5}"/>
                </a:ext>
              </a:extLst>
            </p:cNvPr>
            <p:cNvSpPr txBox="1"/>
            <p:nvPr/>
          </p:nvSpPr>
          <p:spPr>
            <a:xfrm>
              <a:off x="7630386" y="5781076"/>
              <a:ext cx="1283179" cy="54010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b="1" i="1" dirty="0">
                  <a:latin typeface="+mn-lt"/>
                </a:rPr>
                <a:t>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5A98C8-B29E-4F54-8ECA-6882BB249789}"/>
                </a:ext>
              </a:extLst>
            </p:cNvPr>
            <p:cNvSpPr txBox="1"/>
            <p:nvPr/>
          </p:nvSpPr>
          <p:spPr>
            <a:xfrm>
              <a:off x="273148" y="3335885"/>
              <a:ext cx="1253302" cy="9965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sz="3200" b="1" i="1" dirty="0">
                  <a:latin typeface="+mn-lt"/>
                </a:rPr>
                <a:t>Sales</a:t>
              </a:r>
            </a:p>
            <a:p>
              <a:pPr eaLnBrk="1" hangingPunct="1">
                <a:defRPr/>
              </a:pPr>
              <a:r>
                <a:rPr lang="en-US" sz="3200" b="1" i="1" dirty="0">
                  <a:latin typeface="+mn-lt"/>
                </a:rPr>
                <a:t>($M)</a:t>
              </a:r>
            </a:p>
          </p:txBody>
        </p:sp>
        <p:cxnSp>
          <p:nvCxnSpPr>
            <p:cNvPr id="8199" name="Straight Connector 13"/>
            <p:cNvCxnSpPr>
              <a:cxnSpLocks noChangeShapeType="1"/>
            </p:cNvCxnSpPr>
            <p:nvPr/>
          </p:nvCxnSpPr>
          <p:spPr bwMode="auto">
            <a:xfrm>
              <a:off x="2684972" y="6051131"/>
              <a:ext cx="0" cy="170252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0" name="Straight Connector 15"/>
            <p:cNvCxnSpPr>
              <a:cxnSpLocks noChangeShapeType="1"/>
            </p:cNvCxnSpPr>
            <p:nvPr/>
          </p:nvCxnSpPr>
          <p:spPr bwMode="auto">
            <a:xfrm>
              <a:off x="3364302" y="6051131"/>
              <a:ext cx="0" cy="170252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1" name="Straight Connector 16"/>
            <p:cNvCxnSpPr>
              <a:cxnSpLocks noChangeShapeType="1"/>
            </p:cNvCxnSpPr>
            <p:nvPr/>
          </p:nvCxnSpPr>
          <p:spPr bwMode="auto">
            <a:xfrm>
              <a:off x="4722962" y="6051131"/>
              <a:ext cx="0" cy="170252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2" name="Straight Connector 17"/>
            <p:cNvCxnSpPr>
              <a:cxnSpLocks noChangeShapeType="1"/>
            </p:cNvCxnSpPr>
            <p:nvPr/>
          </p:nvCxnSpPr>
          <p:spPr bwMode="auto">
            <a:xfrm>
              <a:off x="4043632" y="6051131"/>
              <a:ext cx="0" cy="170252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1B956A-667B-4431-B7AA-426595BAA209}"/>
                </a:ext>
              </a:extLst>
            </p:cNvPr>
            <p:cNvSpPr txBox="1"/>
            <p:nvPr/>
          </p:nvSpPr>
          <p:spPr>
            <a:xfrm>
              <a:off x="2534009" y="6206706"/>
              <a:ext cx="603849" cy="36985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2000" dirty="0">
                  <a:latin typeface="+mn-lt"/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4714D2-6240-40ED-9027-19CB2B5F321F}"/>
                </a:ext>
              </a:extLst>
            </p:cNvPr>
            <p:cNvSpPr txBox="1"/>
            <p:nvPr/>
          </p:nvSpPr>
          <p:spPr>
            <a:xfrm>
              <a:off x="3213340" y="6206706"/>
              <a:ext cx="603849" cy="36985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2000" dirty="0">
                  <a:latin typeface="+mn-lt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EC4763-225C-4F0A-AE93-0548DE7F511B}"/>
                </a:ext>
              </a:extLst>
            </p:cNvPr>
            <p:cNvSpPr txBox="1"/>
            <p:nvPr/>
          </p:nvSpPr>
          <p:spPr>
            <a:xfrm>
              <a:off x="3892670" y="6206706"/>
              <a:ext cx="603849" cy="36985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2000" dirty="0">
                  <a:latin typeface="+mn-lt"/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ADE4BA-1B01-4256-A619-C06CC7F40D7A}"/>
                </a:ext>
              </a:extLst>
            </p:cNvPr>
            <p:cNvSpPr txBox="1"/>
            <p:nvPr/>
          </p:nvSpPr>
          <p:spPr>
            <a:xfrm>
              <a:off x="4572000" y="6208174"/>
              <a:ext cx="603849" cy="36985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2000" dirty="0">
                  <a:latin typeface="+mn-lt"/>
                </a:rPr>
                <a:t>4</a:t>
              </a:r>
            </a:p>
          </p:txBody>
        </p:sp>
        <p:cxnSp>
          <p:nvCxnSpPr>
            <p:cNvPr id="8207" name="Straight Connector 22"/>
            <p:cNvCxnSpPr>
              <a:cxnSpLocks noChangeShapeType="1"/>
            </p:cNvCxnSpPr>
            <p:nvPr/>
          </p:nvCxnSpPr>
          <p:spPr bwMode="auto">
            <a:xfrm rot="5400000">
              <a:off x="1915222" y="2100690"/>
              <a:ext cx="0" cy="18084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8" name="Straight Connector 23"/>
            <p:cNvCxnSpPr>
              <a:cxnSpLocks noChangeShapeType="1"/>
            </p:cNvCxnSpPr>
            <p:nvPr/>
          </p:nvCxnSpPr>
          <p:spPr bwMode="auto">
            <a:xfrm rot="5400000">
              <a:off x="1915222" y="3086976"/>
              <a:ext cx="0" cy="18084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9" name="Straight Connector 24"/>
            <p:cNvCxnSpPr>
              <a:cxnSpLocks noChangeShapeType="1"/>
            </p:cNvCxnSpPr>
            <p:nvPr/>
          </p:nvCxnSpPr>
          <p:spPr bwMode="auto">
            <a:xfrm rot="5400000">
              <a:off x="1932520" y="4073262"/>
              <a:ext cx="0" cy="180841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0" name="Straight Connector 25"/>
            <p:cNvCxnSpPr>
              <a:cxnSpLocks noChangeShapeType="1"/>
            </p:cNvCxnSpPr>
            <p:nvPr/>
          </p:nvCxnSpPr>
          <p:spPr bwMode="auto">
            <a:xfrm rot="5400000">
              <a:off x="1915222" y="5059550"/>
              <a:ext cx="0" cy="18084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AF18F1-77DF-4527-B6F1-70F4BD245664}"/>
                </a:ext>
              </a:extLst>
            </p:cNvPr>
            <p:cNvSpPr txBox="1"/>
            <p:nvPr/>
          </p:nvSpPr>
          <p:spPr>
            <a:xfrm>
              <a:off x="1549610" y="4965041"/>
              <a:ext cx="298779" cy="36985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2000" dirty="0">
                  <a:latin typeface="+mn-lt"/>
                </a:rPr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498DCC-A1CC-4B0F-A2DE-2AF2C8DACC04}"/>
                </a:ext>
              </a:extLst>
            </p:cNvPr>
            <p:cNvSpPr txBox="1"/>
            <p:nvPr/>
          </p:nvSpPr>
          <p:spPr>
            <a:xfrm>
              <a:off x="1549610" y="3978754"/>
              <a:ext cx="298779" cy="36985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2000" dirty="0">
                  <a:latin typeface="+mn-lt"/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6E0DBD-3338-4D61-B9C3-FAF43F3278A0}"/>
                </a:ext>
              </a:extLst>
            </p:cNvPr>
            <p:cNvSpPr txBox="1"/>
            <p:nvPr/>
          </p:nvSpPr>
          <p:spPr>
            <a:xfrm>
              <a:off x="1555900" y="2992468"/>
              <a:ext cx="298779" cy="36985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2000" dirty="0">
                  <a:latin typeface="+mn-lt"/>
                </a:rPr>
                <a:t>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D5C50C-A313-4E4F-B772-58A72FF2B7D6}"/>
                </a:ext>
              </a:extLst>
            </p:cNvPr>
            <p:cNvSpPr txBox="1"/>
            <p:nvPr/>
          </p:nvSpPr>
          <p:spPr>
            <a:xfrm>
              <a:off x="1549610" y="1988569"/>
              <a:ext cx="298779" cy="36985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2000" dirty="0">
                  <a:latin typeface="+mn-lt"/>
                </a:rPr>
                <a:t>4</a:t>
              </a:r>
            </a:p>
          </p:txBody>
        </p:sp>
        <p:cxnSp>
          <p:nvCxnSpPr>
            <p:cNvPr id="8215" name="Straight Connector 13"/>
            <p:cNvCxnSpPr>
              <a:cxnSpLocks noChangeShapeType="1"/>
            </p:cNvCxnSpPr>
            <p:nvPr/>
          </p:nvCxnSpPr>
          <p:spPr bwMode="auto">
            <a:xfrm>
              <a:off x="5402292" y="6065808"/>
              <a:ext cx="0" cy="170252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6" name="Straight Connector 15"/>
            <p:cNvCxnSpPr>
              <a:cxnSpLocks noChangeShapeType="1"/>
            </p:cNvCxnSpPr>
            <p:nvPr/>
          </p:nvCxnSpPr>
          <p:spPr bwMode="auto">
            <a:xfrm>
              <a:off x="6081623" y="6065808"/>
              <a:ext cx="0" cy="170252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7" name="Straight Connector 17"/>
            <p:cNvCxnSpPr>
              <a:cxnSpLocks noChangeShapeType="1"/>
            </p:cNvCxnSpPr>
            <p:nvPr/>
          </p:nvCxnSpPr>
          <p:spPr bwMode="auto">
            <a:xfrm>
              <a:off x="6760953" y="6065808"/>
              <a:ext cx="0" cy="170252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3B0A8FC-D3DA-4D4A-AB4A-7B2ACC2398C1}"/>
                </a:ext>
              </a:extLst>
            </p:cNvPr>
            <p:cNvSpPr txBox="1"/>
            <p:nvPr/>
          </p:nvSpPr>
          <p:spPr>
            <a:xfrm>
              <a:off x="5251330" y="6206706"/>
              <a:ext cx="603849" cy="36985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2000" dirty="0">
                  <a:latin typeface="+mn-lt"/>
                </a:rPr>
                <a:t>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D8C0FD-B1CB-40FB-8C3F-659971656F14}"/>
                </a:ext>
              </a:extLst>
            </p:cNvPr>
            <p:cNvSpPr txBox="1"/>
            <p:nvPr/>
          </p:nvSpPr>
          <p:spPr>
            <a:xfrm>
              <a:off x="5930660" y="6206706"/>
              <a:ext cx="603849" cy="36985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2000" dirty="0">
                  <a:latin typeface="+mn-lt"/>
                </a:rPr>
                <a:t>6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9DC2D8-DE8C-4C8F-A6E4-3FFF5774517C}"/>
                </a:ext>
              </a:extLst>
            </p:cNvPr>
            <p:cNvSpPr txBox="1"/>
            <p:nvPr/>
          </p:nvSpPr>
          <p:spPr>
            <a:xfrm>
              <a:off x="6609991" y="6206706"/>
              <a:ext cx="603849" cy="36985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2000" dirty="0">
                  <a:latin typeface="+mn-lt"/>
                </a:rPr>
                <a:t>7</a:t>
              </a:r>
            </a:p>
          </p:txBody>
        </p:sp>
        <p:sp>
          <p:nvSpPr>
            <p:cNvPr id="8221" name="Oval 44"/>
            <p:cNvSpPr>
              <a:spLocks noChangeArrowheads="1"/>
            </p:cNvSpPr>
            <p:nvPr/>
          </p:nvSpPr>
          <p:spPr bwMode="auto">
            <a:xfrm>
              <a:off x="2615781" y="3114286"/>
              <a:ext cx="136810" cy="126221"/>
            </a:xfrm>
            <a:prstGeom prst="ellipse">
              <a:avLst/>
            </a:prstGeom>
            <a:solidFill>
              <a:schemeClr val="accent4"/>
            </a:solidFill>
            <a:ln w="12700" algn="ctr">
              <a:solidFill>
                <a:schemeClr val="accent4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8222" name="Oval 45"/>
            <p:cNvSpPr>
              <a:spLocks noChangeArrowheads="1"/>
            </p:cNvSpPr>
            <p:nvPr/>
          </p:nvSpPr>
          <p:spPr bwMode="auto">
            <a:xfrm>
              <a:off x="3295111" y="2110387"/>
              <a:ext cx="136810" cy="126221"/>
            </a:xfrm>
            <a:prstGeom prst="ellipse">
              <a:avLst/>
            </a:prstGeom>
            <a:solidFill>
              <a:schemeClr val="accent4"/>
            </a:solidFill>
            <a:ln w="12700" algn="ctr">
              <a:solidFill>
                <a:schemeClr val="accent4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8223" name="Oval 46"/>
            <p:cNvSpPr>
              <a:spLocks noChangeArrowheads="1"/>
            </p:cNvSpPr>
            <p:nvPr/>
          </p:nvSpPr>
          <p:spPr bwMode="auto">
            <a:xfrm>
              <a:off x="3974441" y="4100573"/>
              <a:ext cx="136810" cy="127688"/>
            </a:xfrm>
            <a:prstGeom prst="ellipse">
              <a:avLst/>
            </a:prstGeom>
            <a:solidFill>
              <a:schemeClr val="accent4"/>
            </a:solidFill>
            <a:ln w="12700" algn="ctr">
              <a:solidFill>
                <a:schemeClr val="accent4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pic>
          <p:nvPicPr>
            <p:cNvPr id="8226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4009" y="2684253"/>
              <a:ext cx="347528" cy="450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3340" y="1695031"/>
              <a:ext cx="377406" cy="463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28" name="Pictur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2670" y="3670540"/>
              <a:ext cx="369544" cy="453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Group 1" descr="Chart showing three data points and the challenge of predicting the next one">
            <a:extLst>
              <a:ext uri="{FF2B5EF4-FFF2-40B4-BE49-F238E27FC236}">
                <a16:creationId xmlns:a16="http://schemas.microsoft.com/office/drawing/2014/main" id="{A45E8D18-28C4-4041-8CDC-2A4FB3772F9D}"/>
              </a:ext>
            </a:extLst>
          </p:cNvPr>
          <p:cNvGrpSpPr/>
          <p:nvPr/>
        </p:nvGrpSpPr>
        <p:grpSpPr>
          <a:xfrm>
            <a:off x="4856627" y="2094242"/>
            <a:ext cx="1526920" cy="3407973"/>
            <a:chOff x="4856627" y="2094242"/>
            <a:chExt cx="1526920" cy="340797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345D5E-1EDB-4345-A855-4B36591625E7}"/>
                </a:ext>
              </a:extLst>
            </p:cNvPr>
            <p:cNvSpPr txBox="1"/>
            <p:nvPr/>
          </p:nvSpPr>
          <p:spPr>
            <a:xfrm>
              <a:off x="5930660" y="3432774"/>
              <a:ext cx="452887" cy="5973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3600" b="1" dirty="0">
                  <a:latin typeface="+mn-lt"/>
                </a:rPr>
                <a:t>?</a:t>
              </a:r>
            </a:p>
          </p:txBody>
        </p:sp>
        <p:sp>
          <p:nvSpPr>
            <p:cNvPr id="24" name="Right Brace 23"/>
            <p:cNvSpPr>
              <a:spLocks/>
            </p:cNvSpPr>
            <p:nvPr/>
          </p:nvSpPr>
          <p:spPr bwMode="auto">
            <a:xfrm>
              <a:off x="4856627" y="2094242"/>
              <a:ext cx="792552" cy="3407973"/>
            </a:xfrm>
            <a:prstGeom prst="rightBrace">
              <a:avLst>
                <a:gd name="adj1" fmla="val 8340"/>
                <a:gd name="adj2" fmla="val 50000"/>
              </a:avLst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630" y="3503223"/>
              <a:ext cx="400993" cy="493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881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Moving Average (Three-Period)</a:t>
            </a:r>
          </a:p>
        </p:txBody>
      </p:sp>
      <p:cxnSp>
        <p:nvCxnSpPr>
          <p:cNvPr id="9219" name="Straight Arrow Connector 5" descr="Animated chart demonstrating a three-period moving average"/>
          <p:cNvCxnSpPr>
            <a:cxnSpLocks noChangeShapeType="1"/>
          </p:cNvCxnSpPr>
          <p:nvPr/>
        </p:nvCxnSpPr>
        <p:spPr bwMode="auto">
          <a:xfrm flipV="1">
            <a:off x="1668462" y="1465263"/>
            <a:ext cx="0" cy="463073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0" name="Straight Arrow Connector 7" descr="Animated chart demonstrating a three-period moving average"/>
          <p:cNvCxnSpPr>
            <a:cxnSpLocks noChangeShapeType="1"/>
          </p:cNvCxnSpPr>
          <p:nvPr/>
        </p:nvCxnSpPr>
        <p:spPr bwMode="auto">
          <a:xfrm>
            <a:off x="1668462" y="6096000"/>
            <a:ext cx="55626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5" descr="Animated chart demonstrating a three-period moving average">
            <a:extLst>
              <a:ext uri="{FF2B5EF4-FFF2-40B4-BE49-F238E27FC236}">
                <a16:creationId xmlns:a16="http://schemas.microsoft.com/office/drawing/2014/main" id="{866EAB4D-80D2-49C4-BD86-239FDB4F1ACE}"/>
              </a:ext>
            </a:extLst>
          </p:cNvPr>
          <p:cNvSpPr txBox="1"/>
          <p:nvPr/>
        </p:nvSpPr>
        <p:spPr>
          <a:xfrm>
            <a:off x="7360016" y="5830521"/>
            <a:ext cx="12954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3200" b="1" i="1" dirty="0">
                <a:latin typeface="+mn-lt"/>
              </a:rPr>
              <a:t>Time</a:t>
            </a:r>
          </a:p>
        </p:txBody>
      </p:sp>
      <p:cxnSp>
        <p:nvCxnSpPr>
          <p:cNvPr id="9223" name="Straight Connector 13" descr="Animated chart demonstrating a three-period moving average"/>
          <p:cNvCxnSpPr>
            <a:cxnSpLocks noChangeShapeType="1"/>
          </p:cNvCxnSpPr>
          <p:nvPr/>
        </p:nvCxnSpPr>
        <p:spPr bwMode="auto">
          <a:xfrm>
            <a:off x="2354262" y="6080125"/>
            <a:ext cx="0" cy="1841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4" name="Straight Connector 15" descr="Animated chart demonstrating a three-period moving average"/>
          <p:cNvCxnSpPr>
            <a:cxnSpLocks noChangeShapeType="1"/>
          </p:cNvCxnSpPr>
          <p:nvPr/>
        </p:nvCxnSpPr>
        <p:spPr bwMode="auto">
          <a:xfrm>
            <a:off x="3040062" y="6080125"/>
            <a:ext cx="0" cy="1841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5" name="Straight Connector 16" descr="Animated chart demonstrating a three-period moving average"/>
          <p:cNvCxnSpPr>
            <a:cxnSpLocks noChangeShapeType="1"/>
          </p:cNvCxnSpPr>
          <p:nvPr/>
        </p:nvCxnSpPr>
        <p:spPr bwMode="auto">
          <a:xfrm>
            <a:off x="4411662" y="6080125"/>
            <a:ext cx="0" cy="1841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6" name="Straight Connector 17" descr="Animated chart demonstrating a three-period moving average"/>
          <p:cNvCxnSpPr>
            <a:cxnSpLocks noChangeShapeType="1"/>
          </p:cNvCxnSpPr>
          <p:nvPr/>
        </p:nvCxnSpPr>
        <p:spPr bwMode="auto">
          <a:xfrm>
            <a:off x="3725862" y="6080125"/>
            <a:ext cx="0" cy="1841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11" descr="Animated chart demonstrating a three-period moving average">
            <a:extLst>
              <a:ext uri="{FF2B5EF4-FFF2-40B4-BE49-F238E27FC236}">
                <a16:creationId xmlns:a16="http://schemas.microsoft.com/office/drawing/2014/main" id="{8D2B2FF4-5050-47AD-8461-05669274C4F3}"/>
              </a:ext>
            </a:extLst>
          </p:cNvPr>
          <p:cNvSpPr txBox="1"/>
          <p:nvPr/>
        </p:nvSpPr>
        <p:spPr>
          <a:xfrm>
            <a:off x="2201862" y="6248400"/>
            <a:ext cx="60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</a:rPr>
              <a:t>1</a:t>
            </a:r>
          </a:p>
        </p:txBody>
      </p:sp>
      <p:sp>
        <p:nvSpPr>
          <p:cNvPr id="13" name="TextBox 12" descr="Animated chart demonstrating a three-period moving average">
            <a:extLst>
              <a:ext uri="{FF2B5EF4-FFF2-40B4-BE49-F238E27FC236}">
                <a16:creationId xmlns:a16="http://schemas.microsoft.com/office/drawing/2014/main" id="{66834670-16BD-4EF0-BB78-0E2D8BDC60D0}"/>
              </a:ext>
            </a:extLst>
          </p:cNvPr>
          <p:cNvSpPr txBox="1"/>
          <p:nvPr/>
        </p:nvSpPr>
        <p:spPr>
          <a:xfrm>
            <a:off x="2887662" y="6248400"/>
            <a:ext cx="60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</a:rPr>
              <a:t>2</a:t>
            </a:r>
          </a:p>
        </p:txBody>
      </p:sp>
      <p:sp>
        <p:nvSpPr>
          <p:cNvPr id="14" name="TextBox 13" descr="Animated chart demonstrating a three-period moving average">
            <a:extLst>
              <a:ext uri="{FF2B5EF4-FFF2-40B4-BE49-F238E27FC236}">
                <a16:creationId xmlns:a16="http://schemas.microsoft.com/office/drawing/2014/main" id="{CA80421E-0B92-4C78-AE7C-3C3153E07BE3}"/>
              </a:ext>
            </a:extLst>
          </p:cNvPr>
          <p:cNvSpPr txBox="1"/>
          <p:nvPr/>
        </p:nvSpPr>
        <p:spPr>
          <a:xfrm>
            <a:off x="3573462" y="6248400"/>
            <a:ext cx="60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</a:rPr>
              <a:t>3</a:t>
            </a:r>
          </a:p>
        </p:txBody>
      </p:sp>
      <p:sp>
        <p:nvSpPr>
          <p:cNvPr id="15" name="TextBox 14" descr="Animated chart demonstrating a three-period moving average">
            <a:extLst>
              <a:ext uri="{FF2B5EF4-FFF2-40B4-BE49-F238E27FC236}">
                <a16:creationId xmlns:a16="http://schemas.microsoft.com/office/drawing/2014/main" id="{631621D7-3D3B-4551-96A1-F9DBC7604BE8}"/>
              </a:ext>
            </a:extLst>
          </p:cNvPr>
          <p:cNvSpPr txBox="1"/>
          <p:nvPr/>
        </p:nvSpPr>
        <p:spPr>
          <a:xfrm>
            <a:off x="4259262" y="6249988"/>
            <a:ext cx="60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</a:rPr>
              <a:t>4</a:t>
            </a:r>
          </a:p>
        </p:txBody>
      </p:sp>
      <p:cxnSp>
        <p:nvCxnSpPr>
          <p:cNvPr id="9231" name="Straight Connector 22" descr="Animated chart demonstrating a three-period moving average"/>
          <p:cNvCxnSpPr>
            <a:cxnSpLocks noChangeShapeType="1"/>
          </p:cNvCxnSpPr>
          <p:nvPr/>
        </p:nvCxnSpPr>
        <p:spPr bwMode="auto">
          <a:xfrm rot="5400000">
            <a:off x="1577181" y="1813719"/>
            <a:ext cx="0" cy="182562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Straight Connector 23" descr="Animated chart demonstrating a three-period moving average"/>
          <p:cNvCxnSpPr>
            <a:cxnSpLocks noChangeShapeType="1"/>
          </p:cNvCxnSpPr>
          <p:nvPr/>
        </p:nvCxnSpPr>
        <p:spPr bwMode="auto">
          <a:xfrm rot="5400000">
            <a:off x="1577181" y="2880519"/>
            <a:ext cx="0" cy="182562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3" name="Straight Connector 24" descr="Animated chart demonstrating a three-period moving average"/>
          <p:cNvCxnSpPr>
            <a:cxnSpLocks noChangeShapeType="1"/>
          </p:cNvCxnSpPr>
          <p:nvPr/>
        </p:nvCxnSpPr>
        <p:spPr bwMode="auto">
          <a:xfrm rot="5400000">
            <a:off x="1594644" y="3947318"/>
            <a:ext cx="0" cy="1825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4" name="Straight Connector 25" descr="Animated chart demonstrating a three-period moving average"/>
          <p:cNvCxnSpPr>
            <a:cxnSpLocks noChangeShapeType="1"/>
          </p:cNvCxnSpPr>
          <p:nvPr/>
        </p:nvCxnSpPr>
        <p:spPr bwMode="auto">
          <a:xfrm rot="5400000">
            <a:off x="1577181" y="5014119"/>
            <a:ext cx="0" cy="182562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Box 19" descr="Animated chart demonstrating a three-period moving average">
            <a:extLst>
              <a:ext uri="{FF2B5EF4-FFF2-40B4-BE49-F238E27FC236}">
                <a16:creationId xmlns:a16="http://schemas.microsoft.com/office/drawing/2014/main" id="{091AE312-31C1-4E4F-8F1F-1E9A0BC53D44}"/>
              </a:ext>
            </a:extLst>
          </p:cNvPr>
          <p:cNvSpPr txBox="1"/>
          <p:nvPr/>
        </p:nvSpPr>
        <p:spPr>
          <a:xfrm>
            <a:off x="1208087" y="4905375"/>
            <a:ext cx="301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</a:rPr>
              <a:t>1</a:t>
            </a:r>
          </a:p>
        </p:txBody>
      </p:sp>
      <p:sp>
        <p:nvSpPr>
          <p:cNvPr id="21" name="TextBox 20" descr="Animated chart demonstrating a three-period moving average">
            <a:extLst>
              <a:ext uri="{FF2B5EF4-FFF2-40B4-BE49-F238E27FC236}">
                <a16:creationId xmlns:a16="http://schemas.microsoft.com/office/drawing/2014/main" id="{6C07DA9D-2A05-4828-8D83-B5AA804FEC49}"/>
              </a:ext>
            </a:extLst>
          </p:cNvPr>
          <p:cNvSpPr txBox="1"/>
          <p:nvPr/>
        </p:nvSpPr>
        <p:spPr>
          <a:xfrm>
            <a:off x="1208087" y="3838575"/>
            <a:ext cx="301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</a:rPr>
              <a:t>2</a:t>
            </a:r>
          </a:p>
        </p:txBody>
      </p:sp>
      <p:sp>
        <p:nvSpPr>
          <p:cNvPr id="22" name="TextBox 21" descr="Animated chart demonstrating a three-period moving average">
            <a:extLst>
              <a:ext uri="{FF2B5EF4-FFF2-40B4-BE49-F238E27FC236}">
                <a16:creationId xmlns:a16="http://schemas.microsoft.com/office/drawing/2014/main" id="{70269FDB-5AB1-4830-BC1C-CC6F5469AC0A}"/>
              </a:ext>
            </a:extLst>
          </p:cNvPr>
          <p:cNvSpPr txBox="1"/>
          <p:nvPr/>
        </p:nvSpPr>
        <p:spPr>
          <a:xfrm>
            <a:off x="1214437" y="2771775"/>
            <a:ext cx="301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</a:rPr>
              <a:t>3</a:t>
            </a:r>
          </a:p>
        </p:txBody>
      </p:sp>
      <p:sp>
        <p:nvSpPr>
          <p:cNvPr id="23" name="TextBox 22" descr="Animated chart demonstrating a three-period moving average">
            <a:extLst>
              <a:ext uri="{FF2B5EF4-FFF2-40B4-BE49-F238E27FC236}">
                <a16:creationId xmlns:a16="http://schemas.microsoft.com/office/drawing/2014/main" id="{ADAE6608-5AF6-4CCB-9B32-33043C888385}"/>
              </a:ext>
            </a:extLst>
          </p:cNvPr>
          <p:cNvSpPr txBox="1"/>
          <p:nvPr/>
        </p:nvSpPr>
        <p:spPr>
          <a:xfrm>
            <a:off x="1208087" y="1685925"/>
            <a:ext cx="301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</a:rPr>
              <a:t>4</a:t>
            </a:r>
          </a:p>
        </p:txBody>
      </p:sp>
      <p:cxnSp>
        <p:nvCxnSpPr>
          <p:cNvPr id="9239" name="Straight Connector 13" descr="Animated chart demonstrating a three-period moving average"/>
          <p:cNvCxnSpPr>
            <a:cxnSpLocks noChangeShapeType="1"/>
          </p:cNvCxnSpPr>
          <p:nvPr/>
        </p:nvCxnSpPr>
        <p:spPr bwMode="auto">
          <a:xfrm>
            <a:off x="5097462" y="6096000"/>
            <a:ext cx="0" cy="1841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40" name="Straight Connector 15" descr="Animated chart demonstrating a three-period moving average"/>
          <p:cNvCxnSpPr>
            <a:cxnSpLocks noChangeShapeType="1"/>
          </p:cNvCxnSpPr>
          <p:nvPr/>
        </p:nvCxnSpPr>
        <p:spPr bwMode="auto">
          <a:xfrm>
            <a:off x="5783262" y="6096000"/>
            <a:ext cx="0" cy="1841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41" name="Straight Connector 17" descr="Animated chart demonstrating a three-period moving average"/>
          <p:cNvCxnSpPr>
            <a:cxnSpLocks noChangeShapeType="1"/>
          </p:cNvCxnSpPr>
          <p:nvPr/>
        </p:nvCxnSpPr>
        <p:spPr bwMode="auto">
          <a:xfrm>
            <a:off x="6469062" y="6096000"/>
            <a:ext cx="0" cy="1841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39" descr="Animated chart demonstrating a three-period moving average">
            <a:extLst>
              <a:ext uri="{FF2B5EF4-FFF2-40B4-BE49-F238E27FC236}">
                <a16:creationId xmlns:a16="http://schemas.microsoft.com/office/drawing/2014/main" id="{AD0A4D0A-4E53-4EE7-964D-5BA77B10EE0F}"/>
              </a:ext>
            </a:extLst>
          </p:cNvPr>
          <p:cNvSpPr txBox="1"/>
          <p:nvPr/>
        </p:nvSpPr>
        <p:spPr>
          <a:xfrm>
            <a:off x="4945062" y="6248400"/>
            <a:ext cx="60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</a:rPr>
              <a:t>5</a:t>
            </a:r>
          </a:p>
        </p:txBody>
      </p:sp>
      <p:sp>
        <p:nvSpPr>
          <p:cNvPr id="41" name="TextBox 40" descr="Animated chart demonstrating a three-period moving average">
            <a:extLst>
              <a:ext uri="{FF2B5EF4-FFF2-40B4-BE49-F238E27FC236}">
                <a16:creationId xmlns:a16="http://schemas.microsoft.com/office/drawing/2014/main" id="{F061A651-9FEC-4ED5-B8AD-131733C304FF}"/>
              </a:ext>
            </a:extLst>
          </p:cNvPr>
          <p:cNvSpPr txBox="1"/>
          <p:nvPr/>
        </p:nvSpPr>
        <p:spPr>
          <a:xfrm>
            <a:off x="5630862" y="6248400"/>
            <a:ext cx="60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</a:rPr>
              <a:t>6</a:t>
            </a:r>
          </a:p>
        </p:txBody>
      </p:sp>
      <p:sp>
        <p:nvSpPr>
          <p:cNvPr id="42" name="TextBox 41" descr="Animated chart demonstrating a three-period moving average">
            <a:extLst>
              <a:ext uri="{FF2B5EF4-FFF2-40B4-BE49-F238E27FC236}">
                <a16:creationId xmlns:a16="http://schemas.microsoft.com/office/drawing/2014/main" id="{FC717BB7-870C-4996-A02B-290EC133D50F}"/>
              </a:ext>
            </a:extLst>
          </p:cNvPr>
          <p:cNvSpPr txBox="1"/>
          <p:nvPr/>
        </p:nvSpPr>
        <p:spPr>
          <a:xfrm>
            <a:off x="6316662" y="6248400"/>
            <a:ext cx="609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</a:rPr>
              <a:t>7</a:t>
            </a:r>
          </a:p>
        </p:txBody>
      </p:sp>
      <p:sp>
        <p:nvSpPr>
          <p:cNvPr id="44" name="Triangle 43" descr="Animated chart demonstrating a three-period moving average"/>
          <p:cNvSpPr>
            <a:spLocks noChangeArrowheads="1"/>
          </p:cNvSpPr>
          <p:nvPr/>
        </p:nvSpPr>
        <p:spPr bwMode="auto">
          <a:xfrm>
            <a:off x="4353884" y="2863197"/>
            <a:ext cx="136525" cy="136525"/>
          </a:xfrm>
          <a:prstGeom prst="triangle">
            <a:avLst/>
          </a:prstGeom>
          <a:solidFill>
            <a:schemeClr val="accent5"/>
          </a:solidFill>
          <a:ln w="12700" algn="ctr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246" name="Oval 44" descr="Animated chart demonstrating a three-period moving average"/>
          <p:cNvSpPr>
            <a:spLocks noChangeArrowheads="1"/>
          </p:cNvSpPr>
          <p:nvPr/>
        </p:nvSpPr>
        <p:spPr bwMode="auto">
          <a:xfrm>
            <a:off x="2284412" y="2903538"/>
            <a:ext cx="138113" cy="1365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247" name="Oval 45" descr="Animated chart demonstrating a three-period moving average"/>
          <p:cNvSpPr>
            <a:spLocks noChangeArrowheads="1"/>
          </p:cNvSpPr>
          <p:nvPr/>
        </p:nvSpPr>
        <p:spPr bwMode="auto">
          <a:xfrm>
            <a:off x="2970212" y="1817688"/>
            <a:ext cx="138113" cy="1365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248" name="Oval 46" descr="Animated chart demonstrating a three-period moving average"/>
          <p:cNvSpPr>
            <a:spLocks noChangeArrowheads="1"/>
          </p:cNvSpPr>
          <p:nvPr/>
        </p:nvSpPr>
        <p:spPr bwMode="auto">
          <a:xfrm>
            <a:off x="3656012" y="3970338"/>
            <a:ext cx="138113" cy="13811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8" name="Oval 47" descr="Animated chart demonstrating a three-period moving average"/>
          <p:cNvSpPr>
            <a:spLocks noChangeArrowheads="1"/>
          </p:cNvSpPr>
          <p:nvPr/>
        </p:nvSpPr>
        <p:spPr bwMode="auto">
          <a:xfrm>
            <a:off x="4343400" y="4495800"/>
            <a:ext cx="138112" cy="13811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9" name="Triangle 48" descr="Animated chart demonstrating a three-period moving average"/>
          <p:cNvSpPr>
            <a:spLocks noChangeArrowheads="1"/>
          </p:cNvSpPr>
          <p:nvPr/>
        </p:nvSpPr>
        <p:spPr bwMode="auto">
          <a:xfrm>
            <a:off x="5067300" y="3429000"/>
            <a:ext cx="136525" cy="138113"/>
          </a:xfrm>
          <a:prstGeom prst="triangle">
            <a:avLst/>
          </a:prstGeom>
          <a:solidFill>
            <a:schemeClr val="accent5"/>
          </a:solidFill>
          <a:ln w="12700" algn="ctr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50" name="TextBox 49" descr="Animated chart demonstrating a three-period moving average">
            <a:extLst>
              <a:ext uri="{FF2B5EF4-FFF2-40B4-BE49-F238E27FC236}">
                <a16:creationId xmlns:a16="http://schemas.microsoft.com/office/drawing/2014/main" id="{C0FD63A8-DCF7-476A-9077-B1BF4932A243}"/>
              </a:ext>
            </a:extLst>
          </p:cNvPr>
          <p:cNvSpPr txBox="1"/>
          <p:nvPr/>
        </p:nvSpPr>
        <p:spPr>
          <a:xfrm>
            <a:off x="4030662" y="2187575"/>
            <a:ext cx="18288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latin typeface="+mn-lt"/>
              </a:rPr>
              <a:t>Average of these three data points</a:t>
            </a:r>
          </a:p>
        </p:txBody>
      </p:sp>
      <p:cxnSp>
        <p:nvCxnSpPr>
          <p:cNvPr id="52" name="Straight Arrow Connector 51" descr="Animated chart demonstrating a three-period moving average"/>
          <p:cNvCxnSpPr>
            <a:cxnSpLocks noChangeShapeType="1"/>
            <a:stCxn id="9247" idx="6"/>
          </p:cNvCxnSpPr>
          <p:nvPr/>
        </p:nvCxnSpPr>
        <p:spPr bwMode="auto">
          <a:xfrm>
            <a:off x="3108325" y="1885950"/>
            <a:ext cx="1255712" cy="103663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Straight Arrow Connector 52" descr="Animated chart demonstrating a three-period moving average"/>
          <p:cNvCxnSpPr>
            <a:cxnSpLocks noChangeShapeType="1"/>
            <a:stCxn id="9246" idx="6"/>
          </p:cNvCxnSpPr>
          <p:nvPr/>
        </p:nvCxnSpPr>
        <p:spPr bwMode="auto">
          <a:xfrm>
            <a:off x="2422525" y="2971800"/>
            <a:ext cx="1920875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Straight Arrow Connector 55" descr="Animated chart demonstrating a three-period moving average"/>
          <p:cNvCxnSpPr>
            <a:cxnSpLocks noChangeShapeType="1"/>
            <a:stCxn id="9248" idx="7"/>
          </p:cNvCxnSpPr>
          <p:nvPr/>
        </p:nvCxnSpPr>
        <p:spPr bwMode="auto">
          <a:xfrm flipV="1">
            <a:off x="3775075" y="3021013"/>
            <a:ext cx="588962" cy="9699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" name="Oval 61" descr="Animated chart demonstrating a three-period moving average"/>
          <p:cNvSpPr>
            <a:spLocks noChangeArrowheads="1"/>
          </p:cNvSpPr>
          <p:nvPr/>
        </p:nvSpPr>
        <p:spPr bwMode="auto">
          <a:xfrm>
            <a:off x="5027612" y="5037138"/>
            <a:ext cx="138113" cy="1365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3" name="Triangle 62" descr="Animated chart demonstrating a three-period moving average"/>
          <p:cNvSpPr>
            <a:spLocks noChangeArrowheads="1"/>
          </p:cNvSpPr>
          <p:nvPr/>
        </p:nvSpPr>
        <p:spPr bwMode="auto">
          <a:xfrm>
            <a:off x="5694362" y="4481513"/>
            <a:ext cx="136525" cy="138112"/>
          </a:xfrm>
          <a:prstGeom prst="triangle">
            <a:avLst/>
          </a:prstGeom>
          <a:solidFill>
            <a:schemeClr val="accent5"/>
          </a:solidFill>
          <a:ln w="12700" algn="ctr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4" name="Oval 63" descr="Animated chart demonstrating a three-period moving average"/>
          <p:cNvSpPr>
            <a:spLocks noChangeArrowheads="1"/>
          </p:cNvSpPr>
          <p:nvPr/>
        </p:nvSpPr>
        <p:spPr bwMode="auto">
          <a:xfrm>
            <a:off x="5729288" y="2286000"/>
            <a:ext cx="138112" cy="13811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5" name="Triangle 64" descr="Animated chart demonstrating a three-period moving average"/>
          <p:cNvSpPr>
            <a:spLocks noChangeArrowheads="1"/>
          </p:cNvSpPr>
          <p:nvPr/>
        </p:nvSpPr>
        <p:spPr bwMode="auto">
          <a:xfrm>
            <a:off x="6400800" y="3970338"/>
            <a:ext cx="136525" cy="138112"/>
          </a:xfrm>
          <a:prstGeom prst="triangle">
            <a:avLst/>
          </a:prstGeom>
          <a:solidFill>
            <a:schemeClr val="accent5"/>
          </a:solidFill>
          <a:ln w="12700" algn="ctr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259" name="Oval 65" descr="Animated chart demonstrating a three-period moving average"/>
          <p:cNvSpPr>
            <a:spLocks noChangeArrowheads="1"/>
          </p:cNvSpPr>
          <p:nvPr/>
        </p:nvSpPr>
        <p:spPr bwMode="auto">
          <a:xfrm>
            <a:off x="6996112" y="1766888"/>
            <a:ext cx="138113" cy="13811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260" name="Oval 66" descr="Animated chart demonstrating a three-period moving average"/>
          <p:cNvSpPr>
            <a:spLocks noChangeArrowheads="1"/>
          </p:cNvSpPr>
          <p:nvPr/>
        </p:nvSpPr>
        <p:spPr bwMode="auto">
          <a:xfrm>
            <a:off x="6997700" y="2301875"/>
            <a:ext cx="136525" cy="138113"/>
          </a:xfrm>
          <a:prstGeom prst="triangle">
            <a:avLst/>
          </a:prstGeom>
          <a:solidFill>
            <a:schemeClr val="accent5"/>
          </a:solidFill>
          <a:ln w="12700" algn="ctr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8" name="TextBox 67" descr="Animated chart demonstrating a three-period moving average">
            <a:extLst>
              <a:ext uri="{FF2B5EF4-FFF2-40B4-BE49-F238E27FC236}">
                <a16:creationId xmlns:a16="http://schemas.microsoft.com/office/drawing/2014/main" id="{CBD20932-BE35-4D45-B9E1-EA9EEBF4D268}"/>
              </a:ext>
            </a:extLst>
          </p:cNvPr>
          <p:cNvSpPr txBox="1"/>
          <p:nvPr/>
        </p:nvSpPr>
        <p:spPr>
          <a:xfrm>
            <a:off x="7162800" y="1681163"/>
            <a:ext cx="12192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latin typeface="+mn-lt"/>
              </a:rPr>
              <a:t>Actual data</a:t>
            </a:r>
          </a:p>
        </p:txBody>
      </p:sp>
      <p:sp>
        <p:nvSpPr>
          <p:cNvPr id="69" name="TextBox 68" descr="Animated chart demonstrating a three-period moving average">
            <a:extLst>
              <a:ext uri="{FF2B5EF4-FFF2-40B4-BE49-F238E27FC236}">
                <a16:creationId xmlns:a16="http://schemas.microsoft.com/office/drawing/2014/main" id="{BF6E2F2E-6C21-4DED-9623-270A4DA59465}"/>
              </a:ext>
            </a:extLst>
          </p:cNvPr>
          <p:cNvSpPr txBox="1"/>
          <p:nvPr/>
        </p:nvSpPr>
        <p:spPr>
          <a:xfrm>
            <a:off x="7162800" y="2214563"/>
            <a:ext cx="12192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latin typeface="+mn-lt"/>
              </a:rPr>
              <a:t>Predictions</a:t>
            </a:r>
          </a:p>
        </p:txBody>
      </p:sp>
      <p:sp>
        <p:nvSpPr>
          <p:cNvPr id="9263" name="Rectangle 69" descr="Animated chart demonstrating a three-period moving average"/>
          <p:cNvSpPr>
            <a:spLocks noChangeArrowheads="1"/>
          </p:cNvSpPr>
          <p:nvPr/>
        </p:nvSpPr>
        <p:spPr bwMode="auto">
          <a:xfrm>
            <a:off x="6781800" y="1612900"/>
            <a:ext cx="1600200" cy="977900"/>
          </a:xfrm>
          <a:prstGeom prst="rect">
            <a:avLst/>
          </a:prstGeom>
          <a:noFill/>
          <a:ln w="19050" algn="ctr">
            <a:solidFill>
              <a:schemeClr val="bg1">
                <a:lumMod val="75000"/>
              </a:schemeClr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51" name="TextBox 50" descr="Animated chart demonstrating a three-period moving average">
            <a:extLst>
              <a:ext uri="{FF2B5EF4-FFF2-40B4-BE49-F238E27FC236}">
                <a16:creationId xmlns:a16="http://schemas.microsoft.com/office/drawing/2014/main" id="{085A98C8-B29E-4F54-8ECA-6882BB249789}"/>
              </a:ext>
            </a:extLst>
          </p:cNvPr>
          <p:cNvSpPr txBox="1"/>
          <p:nvPr/>
        </p:nvSpPr>
        <p:spPr>
          <a:xfrm>
            <a:off x="66357" y="3299618"/>
            <a:ext cx="1416050" cy="1077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3200" b="1" i="1" dirty="0">
                <a:latin typeface="+mn-lt"/>
              </a:rPr>
              <a:t>Sales</a:t>
            </a:r>
          </a:p>
          <a:p>
            <a:pPr eaLnBrk="1" hangingPunct="1">
              <a:defRPr/>
            </a:pPr>
            <a:r>
              <a:rPr lang="en-US" sz="3200" b="1" i="1" dirty="0">
                <a:latin typeface="+mn-lt"/>
              </a:rPr>
              <a:t>($M)</a:t>
            </a:r>
          </a:p>
        </p:txBody>
      </p:sp>
    </p:spTree>
    <p:extLst>
      <p:ext uri="{BB962C8B-B14F-4D97-AF65-F5344CB8AC3E}">
        <p14:creationId xmlns:p14="http://schemas.microsoft.com/office/powerpoint/2010/main" val="14911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8" grpId="0" animBg="1"/>
      <p:bldP spid="49" grpId="0" animBg="1"/>
      <p:bldP spid="50" grpId="0"/>
      <p:bldP spid="50" grpId="1"/>
      <p:bldP spid="62" grpId="0" animBg="1"/>
      <p:bldP spid="63" grpId="0" animBg="1"/>
      <p:bldP spid="64" grpId="0" animBg="1"/>
      <p:bldP spid="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Moving Average Definition</a:t>
            </a:r>
          </a:p>
        </p:txBody>
      </p:sp>
      <p:sp>
        <p:nvSpPr>
          <p:cNvPr id="10242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i="1" dirty="0"/>
              <a:t>k</a:t>
            </a:r>
            <a:r>
              <a:rPr lang="en-US" altLang="en-US" dirty="0"/>
              <a:t>-period moving average for some period </a:t>
            </a:r>
            <a:r>
              <a:rPr lang="en-US" altLang="en-US" i="1" dirty="0"/>
              <a:t>t</a:t>
            </a:r>
            <a:r>
              <a:rPr lang="en-US" altLang="en-US" dirty="0"/>
              <a:t> is given by: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That is, the moving average for a period is the average of the preceding </a:t>
            </a:r>
            <a:r>
              <a:rPr lang="en-US" altLang="en-US" i="1" dirty="0"/>
              <a:t>k</a:t>
            </a:r>
            <a:r>
              <a:rPr lang="en-US" altLang="en-US" dirty="0"/>
              <a:t> periods</a:t>
            </a:r>
          </a:p>
        </p:txBody>
      </p:sp>
      <p:pic>
        <p:nvPicPr>
          <p:cNvPr id="10244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743200"/>
            <a:ext cx="390736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678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Moving Average</a:t>
            </a:r>
            <a:endParaRPr lang="en-US" altLang="en-US" dirty="0"/>
          </a:p>
        </p:txBody>
      </p:sp>
      <p:sp>
        <p:nvSpPr>
          <p:cNvPr id="8195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Moving averages are simplistic; unlikely to give the best predictions</a:t>
            </a:r>
          </a:p>
          <a:p>
            <a:r>
              <a:rPr lang="en-US" altLang="en-US" dirty="0"/>
              <a:t>However…</a:t>
            </a:r>
          </a:p>
          <a:p>
            <a:pPr lvl="1"/>
            <a:r>
              <a:rPr lang="en-US" altLang="en-US" dirty="0"/>
              <a:t>Better than taking an average over the entire time series</a:t>
            </a:r>
          </a:p>
          <a:p>
            <a:pPr lvl="2"/>
            <a:r>
              <a:rPr lang="en-US" altLang="en-US" b="1" dirty="0"/>
              <a:t>Emphasizes recent data</a:t>
            </a:r>
          </a:p>
          <a:p>
            <a:pPr lvl="1"/>
            <a:r>
              <a:rPr lang="en-US" altLang="en-US" dirty="0"/>
              <a:t>Better than relying on only the most recent data point</a:t>
            </a:r>
          </a:p>
          <a:p>
            <a:pPr lvl="2"/>
            <a:r>
              <a:rPr lang="en-US" altLang="en-US" b="1" dirty="0"/>
              <a:t>Incorporates multiple data points</a:t>
            </a:r>
          </a:p>
        </p:txBody>
      </p:sp>
    </p:spTree>
    <p:extLst>
      <p:ext uri="{BB962C8B-B14F-4D97-AF65-F5344CB8AC3E}">
        <p14:creationId xmlns:p14="http://schemas.microsoft.com/office/powerpoint/2010/main" val="193326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Accurate?</a:t>
            </a:r>
          </a:p>
        </p:txBody>
      </p:sp>
      <p:sp>
        <p:nvSpPr>
          <p:cNvPr id="13315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Several metrics; most common is </a:t>
            </a:r>
            <a:r>
              <a:rPr lang="en-US" altLang="en-US" sz="2400" i="1" dirty="0"/>
              <a:t>mean squared error (MSE)</a:t>
            </a:r>
          </a:p>
          <a:p>
            <a:r>
              <a:rPr lang="en-US" altLang="en-US" sz="2400" dirty="0"/>
              <a:t>Can compute it in Excel or R</a:t>
            </a:r>
          </a:p>
          <a:p>
            <a:r>
              <a:rPr lang="en-US" altLang="en-US" sz="2400" dirty="0"/>
              <a:t>There are others; all are aggregates of how close our forecasts were to the actual data points</a:t>
            </a:r>
          </a:p>
          <a:p>
            <a:pPr lvl="1"/>
            <a:r>
              <a:rPr lang="en-US" altLang="en-US" sz="2000" i="1" dirty="0"/>
              <a:t>Mean absolute percentage error (MAPE): </a:t>
            </a:r>
            <a:r>
              <a:rPr lang="en-US" altLang="en-US" sz="2000" dirty="0"/>
              <a:t>if the proportion of the error is more important than magnitude</a:t>
            </a:r>
          </a:p>
          <a:p>
            <a:pPr lvl="1"/>
            <a:r>
              <a:rPr lang="en-US" altLang="en-US" sz="2000" i="1" dirty="0"/>
              <a:t>Mean absolute deviation (MAD): </a:t>
            </a:r>
            <a:r>
              <a:rPr lang="en-US" altLang="en-US" sz="2000" dirty="0"/>
              <a:t>less influenced by outliers</a:t>
            </a:r>
          </a:p>
          <a:p>
            <a:pPr lvl="1"/>
            <a:r>
              <a:rPr lang="en-US" altLang="en-US" sz="2000" i="1" dirty="0"/>
              <a:t>Mean forecast error (MFE): </a:t>
            </a:r>
            <a:r>
              <a:rPr lang="en-US" altLang="en-US" sz="2000" dirty="0"/>
              <a:t>should be close to zero; if it’s not, suggests a possible bias in the model</a:t>
            </a:r>
          </a:p>
        </p:txBody>
      </p:sp>
    </p:spTree>
    <p:extLst>
      <p:ext uri="{BB962C8B-B14F-4D97-AF65-F5344CB8AC3E}">
        <p14:creationId xmlns:p14="http://schemas.microsoft.com/office/powerpoint/2010/main" val="3739730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Mean Squared Error</a:t>
            </a:r>
          </a:p>
        </p:txBody>
      </p:sp>
      <p:sp>
        <p:nvSpPr>
          <p:cNvPr id="14339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If our three forecasts were: 15, 18, 20, and in those periods we observed: 20, 22, 19,</a:t>
            </a:r>
          </a:p>
          <a:p>
            <a:r>
              <a:rPr lang="en-US" altLang="en-US" dirty="0"/>
              <a:t>Our mean squared error would be:</a:t>
            </a:r>
            <a:br>
              <a:rPr lang="en-US" altLang="en-US" dirty="0"/>
            </a:br>
            <a:r>
              <a:rPr lang="en-US" altLang="en-US" dirty="0"/>
              <a:t> ( (15 – 20)</a:t>
            </a:r>
            <a:r>
              <a:rPr lang="en-US" altLang="en-US" baseline="30000" dirty="0"/>
              <a:t>2</a:t>
            </a:r>
            <a:r>
              <a:rPr lang="en-US" altLang="en-US" dirty="0"/>
              <a:t> + (18 – 22)</a:t>
            </a:r>
            <a:r>
              <a:rPr lang="en-US" altLang="en-US" baseline="30000" dirty="0"/>
              <a:t>2</a:t>
            </a:r>
            <a:r>
              <a:rPr lang="en-US" altLang="en-US" dirty="0"/>
              <a:t> + (20 – 19)</a:t>
            </a:r>
            <a:r>
              <a:rPr lang="en-US" altLang="en-US" baseline="30000" dirty="0"/>
              <a:t>2</a:t>
            </a:r>
            <a:r>
              <a:rPr lang="en-US" altLang="en-US" dirty="0"/>
              <a:t> ) / 3</a:t>
            </a:r>
            <a:br>
              <a:rPr lang="en-US" altLang="en-US" dirty="0"/>
            </a:br>
            <a:r>
              <a:rPr lang="en-US" altLang="en-US" dirty="0"/>
              <a:t>= ( (–5)</a:t>
            </a:r>
            <a:r>
              <a:rPr lang="en-US" altLang="en-US" baseline="30000" dirty="0"/>
              <a:t>2</a:t>
            </a:r>
            <a:r>
              <a:rPr lang="en-US" altLang="en-US" dirty="0"/>
              <a:t> + (–4)</a:t>
            </a:r>
            <a:r>
              <a:rPr lang="en-US" altLang="en-US" baseline="30000" dirty="0"/>
              <a:t>2</a:t>
            </a:r>
            <a:r>
              <a:rPr lang="en-US" altLang="en-US" dirty="0"/>
              <a:t> + (1)</a:t>
            </a:r>
            <a:r>
              <a:rPr lang="en-US" altLang="en-US" baseline="30000" dirty="0"/>
              <a:t>2</a:t>
            </a:r>
            <a:r>
              <a:rPr lang="en-US" altLang="en-US" dirty="0"/>
              <a:t> ) / 3</a:t>
            </a:r>
            <a:br>
              <a:rPr lang="en-US" altLang="en-US" dirty="0"/>
            </a:br>
            <a:r>
              <a:rPr lang="en-US" altLang="en-US" dirty="0"/>
              <a:t>= (25 + 16 + 1) / 3 = 42 / 3 = </a:t>
            </a:r>
            <a:r>
              <a:rPr lang="en-US" altLang="en-US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408847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1.0&quot;&gt;&lt;object type=&quot;1&quot; unique_id=&quot;10001&quot;&gt;&lt;object type=&quot;2&quot; unique_id=&quot;10849&quot;&gt;&lt;object type=&quot;3&quot; unique_id=&quot;10850&quot;&gt;&lt;property id=&quot;20148&quot; value=&quot;5&quot;/&gt;&lt;property id=&quot;20300&quot; value=&quot;Slide 1 - &amp;quot;Insert Title Here&amp;quot;&quot;/&gt;&lt;property id=&quot;20307&quot; value=&quot;269&quot;/&gt;&lt;/object&gt;&lt;object type=&quot;3&quot; unique_id=&quot;10851&quot;&gt;&lt;property id=&quot;20148&quot; value=&quot;5&quot;/&gt;&lt;property id=&quot;20300&quot; value=&quot;Slide 2 - &amp;quot;Header&amp;quot;&quot;/&gt;&lt;property id=&quot;20307&quot; value=&quot;266&quot;/&gt;&lt;/object&gt;&lt;object type=&quot;3&quot; unique_id=&quot;10852&quot;&gt;&lt;property id=&quot;20148&quot; value=&quot;5&quot;/&gt;&lt;property id=&quot;20300&quot; value=&quot;Slide 7&quot;/&gt;&lt;property id=&quot;20307&quot; value=&quot;267&quot;/&gt;&lt;/object&gt;&lt;object type=&quot;3&quot; unique_id=&quot;10883&quot;&gt;&lt;property id=&quot;20148&quot; value=&quot;5&quot;/&gt;&lt;property id=&quot;20300&quot; value=&quot;Slide 3&quot;/&gt;&lt;property id=&quot;20307&quot; value=&quot;270&quot;/&gt;&lt;/object&gt;&lt;object type=&quot;3&quot; unique_id=&quot;10884&quot;&gt;&lt;property id=&quot;20148&quot; value=&quot;5&quot;/&gt;&lt;property id=&quot;20300&quot; value=&quot;Slide 4&quot;/&gt;&lt;property id=&quot;20307&quot; value=&quot;271&quot;/&gt;&lt;/object&gt;&lt;object type=&quot;3&quot; unique_id=&quot;10885&quot;&gt;&lt;property id=&quot;20148&quot; value=&quot;5&quot;/&gt;&lt;property id=&quot;20300&quot; value=&quot;Slide 5&quot;/&gt;&lt;property id=&quot;20307&quot; value=&quot;272&quot;/&gt;&lt;/object&gt;&lt;object type=&quot;3&quot; unique_id=&quot;10886&quot;&gt;&lt;property id=&quot;20148&quot; value=&quot;5&quot;/&gt;&lt;property id=&quot;20300&quot; value=&quot;Slide 6&quot;/&gt;&lt;property id=&quot;20307&quot; value=&quot;273&quot;/&gt;&lt;/object&gt;&lt;/object&gt;&lt;object type=&quot;8&quot; unique_id=&quot;10857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Body Slides">
  <a:themeElements>
    <a:clrScheme name="American University Palette">
      <a:dk1>
        <a:srgbClr val="000000"/>
      </a:dk1>
      <a:lt1>
        <a:srgbClr val="FFFFFF"/>
      </a:lt1>
      <a:dk2>
        <a:srgbClr val="5D1B14"/>
      </a:dk2>
      <a:lt2>
        <a:srgbClr val="D0C4B6"/>
      </a:lt2>
      <a:accent1>
        <a:srgbClr val="AABDBE"/>
      </a:accent1>
      <a:accent2>
        <a:srgbClr val="005099"/>
      </a:accent2>
      <a:accent3>
        <a:srgbClr val="E1E1E1"/>
      </a:accent3>
      <a:accent4>
        <a:srgbClr val="961E28"/>
      </a:accent4>
      <a:accent5>
        <a:srgbClr val="406B72"/>
      </a:accent5>
      <a:accent6>
        <a:srgbClr val="324347"/>
      </a:accent6>
      <a:hlink>
        <a:srgbClr val="0000FF"/>
      </a:hlink>
      <a:folHlink>
        <a:srgbClr val="0000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1746</TotalTime>
  <Words>590</Words>
  <Application>Microsoft Office PowerPoint</Application>
  <PresentationFormat>On-screen Show (4:3)</PresentationFormat>
  <Paragraphs>122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1_Body Slides</vt:lpstr>
      <vt:lpstr>PowerPoint Presentation</vt:lpstr>
      <vt:lpstr>Predictive Analytics</vt:lpstr>
      <vt:lpstr>Forecasting</vt:lpstr>
      <vt:lpstr>Forecasting</vt:lpstr>
      <vt:lpstr>Moving Average (Three-Period)</vt:lpstr>
      <vt:lpstr>Moving Average Definition</vt:lpstr>
      <vt:lpstr>Moving Average</vt:lpstr>
      <vt:lpstr>How Accurate?</vt:lpstr>
      <vt:lpstr>Mean Squared Error</vt:lpstr>
      <vt:lpstr>Exponential Smoothing</vt:lpstr>
      <vt:lpstr>Exponential Smoothing: Weights</vt:lpstr>
      <vt:lpstr>Exponential Smoothing (α = 0.5)</vt:lpstr>
      <vt:lpstr>PowerPoint Presentation</vt:lpstr>
      <vt:lpstr>Numerical Example</vt:lpstr>
      <vt:lpstr>Exponential Smoothing in 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American University</dc:title>
  <dc:subject/>
  <dc:creator>Administrator</dc:creator>
  <cp:keywords/>
  <dc:description/>
  <cp:lastModifiedBy>Jay Simon</cp:lastModifiedBy>
  <cp:revision>141</cp:revision>
  <dcterms:created xsi:type="dcterms:W3CDTF">2016-03-21T14:12:59Z</dcterms:created>
  <dcterms:modified xsi:type="dcterms:W3CDTF">2021-10-24T19:08:10Z</dcterms:modified>
  <cp:category/>
</cp:coreProperties>
</file>